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 id="2147483856" r:id="rId2"/>
  </p:sldMasterIdLst>
  <p:notesMasterIdLst>
    <p:notesMasterId r:id="rId32"/>
  </p:notesMasterIdLst>
  <p:sldIdLst>
    <p:sldId id="256" r:id="rId3"/>
    <p:sldId id="2147374351" r:id="rId4"/>
    <p:sldId id="2147374365" r:id="rId5"/>
    <p:sldId id="2147374352" r:id="rId6"/>
    <p:sldId id="2147374372" r:id="rId7"/>
    <p:sldId id="324" r:id="rId8"/>
    <p:sldId id="269" r:id="rId9"/>
    <p:sldId id="292" r:id="rId10"/>
    <p:sldId id="259" r:id="rId11"/>
    <p:sldId id="2147374358" r:id="rId12"/>
    <p:sldId id="2147374374" r:id="rId13"/>
    <p:sldId id="2147374360" r:id="rId14"/>
    <p:sldId id="283" r:id="rId15"/>
    <p:sldId id="285" r:id="rId16"/>
    <p:sldId id="2142534215" r:id="rId17"/>
    <p:sldId id="279" r:id="rId18"/>
    <p:sldId id="276" r:id="rId19"/>
    <p:sldId id="422" r:id="rId20"/>
    <p:sldId id="2147374371" r:id="rId21"/>
    <p:sldId id="2142534218" r:id="rId22"/>
    <p:sldId id="2147374377" r:id="rId23"/>
    <p:sldId id="2147374378" r:id="rId24"/>
    <p:sldId id="2147374375" r:id="rId25"/>
    <p:sldId id="2147374376" r:id="rId26"/>
    <p:sldId id="2147374373" r:id="rId27"/>
    <p:sldId id="2142534221" r:id="rId28"/>
    <p:sldId id="2147374363" r:id="rId29"/>
    <p:sldId id="2147374361" r:id="rId30"/>
    <p:sldId id="2147374362"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87"/>
    <a:srgbClr val="609EEC"/>
    <a:srgbClr val="067171"/>
    <a:srgbClr val="00AAA7"/>
    <a:srgbClr val="C6FFFF"/>
    <a:srgbClr val="8FFFFF"/>
    <a:srgbClr val="006EFE"/>
    <a:srgbClr val="041A3B"/>
    <a:srgbClr val="333333"/>
    <a:srgbClr val="0F5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3"/>
    <p:restoredTop sz="77153"/>
  </p:normalViewPr>
  <p:slideViewPr>
    <p:cSldViewPr snapToGrid="0" snapToObjects="1">
      <p:cViewPr varScale="1">
        <p:scale>
          <a:sx n="120" d="100"/>
          <a:sy n="120" d="100"/>
        </p:scale>
        <p:origin x="1640"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1AA58-8835-FA47-9321-5067C2678E97}"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70E89-5599-5340-A69A-B4668B70418A}" type="slidenum">
              <a:rPr lang="en-US" smtClean="0"/>
              <a:t>‹#›</a:t>
            </a:fld>
            <a:endParaRPr lang="en-US"/>
          </a:p>
        </p:txBody>
      </p:sp>
    </p:spTree>
    <p:extLst>
      <p:ext uri="{BB962C8B-B14F-4D97-AF65-F5344CB8AC3E}">
        <p14:creationId xmlns:p14="http://schemas.microsoft.com/office/powerpoint/2010/main" val="1758533396"/>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artner.com/en/documents/3880263/innovation-insight-the-digital-integration-hub-turbocha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cb88027691_3_10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HIGHLIGHT FAULT TOLERANCE</a:t>
            </a:r>
            <a:endParaRPr b="1"/>
          </a:p>
        </p:txBody>
      </p:sp>
      <p:sp>
        <p:nvSpPr>
          <p:cNvPr id="1243" name="Google Shape;1243;gcb88027691_3_10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Hazelcast is: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171450" lvl="0" indent="-171450" algn="l" rtl="0">
              <a:lnSpc>
                <a:spcPct val="100000"/>
              </a:lnSpc>
              <a:spcBef>
                <a:spcPts val="0"/>
              </a:spcBef>
              <a:spcAft>
                <a:spcPts val="0"/>
              </a:spcAft>
              <a:buClr>
                <a:schemeClr val="dk1"/>
              </a:buClr>
              <a:buSzPts val="1400"/>
              <a:buFont typeface="Arial"/>
              <a:buChar char="•"/>
            </a:pPr>
            <a:r>
              <a:rPr lang="en-US" b="0"/>
              <a:t>One-stop-shop for storage, compute, messaging and stream processing</a:t>
            </a:r>
            <a:endParaRPr/>
          </a:p>
          <a:p>
            <a:pPr marL="171450" lvl="0" indent="-171450" algn="l" rtl="0">
              <a:lnSpc>
                <a:spcPct val="100000"/>
              </a:lnSpc>
              <a:spcBef>
                <a:spcPts val="0"/>
              </a:spcBef>
              <a:spcAft>
                <a:spcPts val="0"/>
              </a:spcAft>
              <a:buClr>
                <a:schemeClr val="dk1"/>
              </a:buClr>
              <a:buSzPts val="1400"/>
              <a:buFont typeface="Arial"/>
              <a:buChar char="•"/>
            </a:pPr>
            <a:r>
              <a:rPr lang="en-US" b="0"/>
              <a:t>Tiny footprint and highly portable from edge to cloud</a:t>
            </a:r>
            <a:endParaRPr/>
          </a:p>
          <a:p>
            <a:pPr marL="171450" lvl="0" indent="-171450" algn="l" rtl="0">
              <a:lnSpc>
                <a:spcPct val="100000"/>
              </a:lnSpc>
              <a:spcBef>
                <a:spcPts val="0"/>
              </a:spcBef>
              <a:spcAft>
                <a:spcPts val="0"/>
              </a:spcAft>
              <a:buClr>
                <a:schemeClr val="dk1"/>
              </a:buClr>
              <a:buSzPts val="1400"/>
              <a:buFont typeface="Arial"/>
              <a:buChar char="•"/>
            </a:pPr>
            <a:r>
              <a:rPr lang="en-US" b="0"/>
              <a:t>Dynamic orchestration/elastic via Kubernetes/Openshift – multicloud ready</a:t>
            </a:r>
            <a:endParaRPr/>
          </a:p>
          <a:p>
            <a:pPr marL="171450" lvl="0" indent="-171450" algn="l" rtl="0">
              <a:lnSpc>
                <a:spcPct val="100000"/>
              </a:lnSpc>
              <a:spcBef>
                <a:spcPts val="0"/>
              </a:spcBef>
              <a:spcAft>
                <a:spcPts val="0"/>
              </a:spcAft>
              <a:buClr>
                <a:schemeClr val="dk1"/>
              </a:buClr>
              <a:buSzPts val="1400"/>
              <a:buFont typeface="Arial"/>
              <a:buChar char="•"/>
            </a:pPr>
            <a:r>
              <a:rPr lang="en-US" b="0"/>
              <a:t>High performance ML inference for Java/Python/C++</a:t>
            </a:r>
            <a:endParaRPr/>
          </a:p>
          <a:p>
            <a:pPr marL="171450" lvl="0" indent="-82550" algn="l" rtl="0">
              <a:lnSpc>
                <a:spcPct val="100000"/>
              </a:lnSpc>
              <a:spcBef>
                <a:spcPts val="0"/>
              </a:spcBef>
              <a:spcAft>
                <a:spcPts val="0"/>
              </a:spcAft>
              <a:buClr>
                <a:schemeClr val="dk1"/>
              </a:buClr>
              <a:buSzPts val="1400"/>
              <a:buFont typeface="Arial"/>
              <a:buNone/>
            </a:pPr>
            <a:endParaRPr b="0"/>
          </a:p>
          <a:p>
            <a:pPr marL="171450" lvl="0" indent="-82550" algn="l" rtl="0">
              <a:lnSpc>
                <a:spcPct val="100000"/>
              </a:lnSpc>
              <a:spcBef>
                <a:spcPts val="0"/>
              </a:spcBef>
              <a:spcAft>
                <a:spcPts val="0"/>
              </a:spcAft>
              <a:buClr>
                <a:schemeClr val="dk1"/>
              </a:buClr>
              <a:buSzPts val="1400"/>
              <a:buFont typeface="Arial"/>
              <a:buNone/>
            </a:pPr>
            <a:endParaRPr b="0"/>
          </a:p>
          <a:p>
            <a:pPr marL="0" lvl="0" indent="0" algn="l" rtl="0">
              <a:lnSpc>
                <a:spcPct val="100000"/>
              </a:lnSpc>
              <a:spcBef>
                <a:spcPts val="0"/>
              </a:spcBef>
              <a:spcAft>
                <a:spcPts val="0"/>
              </a:spcAft>
              <a:buClr>
                <a:schemeClr val="dk1"/>
              </a:buClr>
              <a:buSzPts val="1400"/>
              <a:buFont typeface="Arial"/>
              <a:buNone/>
            </a:pPr>
            <a:endParaRPr/>
          </a:p>
        </p:txBody>
      </p:sp>
      <p:sp>
        <p:nvSpPr>
          <p:cNvPr id="1481" name="Google Shape;14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cb88027691_3_10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1190" name="Google Shape;1190;gcb88027691_3_10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400549"/>
            <a:ext cx="5486400" cy="372303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This is a typical real-time, streaming analytics architecture: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Backend data being published through applications into message buses like Apache Kafka or Pulsar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subscriber apps read from the message bus and push to other applications.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Good use cases: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Personalised recommendation</a:t>
            </a:r>
            <a:endParaRPr/>
          </a:p>
          <a:p>
            <a:pPr marL="0" lvl="0" indent="0" algn="l" rtl="0">
              <a:lnSpc>
                <a:spcPct val="100000"/>
              </a:lnSpc>
              <a:spcBef>
                <a:spcPts val="0"/>
              </a:spcBef>
              <a:spcAft>
                <a:spcPts val="0"/>
              </a:spcAft>
              <a:buClr>
                <a:schemeClr val="dk1"/>
              </a:buClr>
              <a:buSzPts val="1200"/>
              <a:buFont typeface="Calibri"/>
              <a:buNone/>
            </a:pPr>
            <a:r>
              <a:rPr lang="en-US"/>
              <a:t>Real-time offers</a:t>
            </a:r>
            <a:endParaRPr/>
          </a:p>
          <a:p>
            <a:pPr marL="0" lvl="0" indent="0" algn="l" rtl="0">
              <a:lnSpc>
                <a:spcPct val="100000"/>
              </a:lnSpc>
              <a:spcBef>
                <a:spcPts val="0"/>
              </a:spcBef>
              <a:spcAft>
                <a:spcPts val="0"/>
              </a:spcAft>
              <a:buClr>
                <a:schemeClr val="dk1"/>
              </a:buClr>
              <a:buSzPts val="1200"/>
              <a:buFont typeface="Calibri"/>
              <a:buNone/>
            </a:pPr>
            <a:r>
              <a:rPr lang="en-US"/>
              <a:t>Payment processing</a:t>
            </a:r>
            <a:endParaRPr/>
          </a:p>
        </p:txBody>
      </p:sp>
      <p:sp>
        <p:nvSpPr>
          <p:cNvPr id="1142" name="Google Shape;1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1" name="Google Shape;465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Jet is build on top of Hazelcast with the benefits of close integration. Hazelcast Jet and can run in these deployments: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Every Jet cluster works on top of embedded Hazelcast in-memory data grid. Embedded deployment suits well for:</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Sharing processing state among Jet nodes</a:t>
            </a:r>
            <a:endParaRPr/>
          </a:p>
          <a:p>
            <a:pPr marL="120315" lvl="0" indent="-120315" algn="l" rtl="0">
              <a:lnSpc>
                <a:spcPct val="100000"/>
              </a:lnSpc>
              <a:spcBef>
                <a:spcPts val="0"/>
              </a:spcBef>
              <a:spcAft>
                <a:spcPts val="0"/>
              </a:spcAft>
              <a:buClr>
                <a:schemeClr val="dk1"/>
              </a:buClr>
              <a:buSzPts val="900"/>
              <a:buFont typeface="Arial"/>
              <a:buChar char="•"/>
            </a:pPr>
            <a:r>
              <a:rPr lang="en-US"/>
              <a:t>Caching intermediate processing results</a:t>
            </a:r>
            <a:endParaRPr/>
          </a:p>
          <a:p>
            <a:pPr marL="120315" lvl="0" indent="-120315" algn="l" rtl="0">
              <a:lnSpc>
                <a:spcPct val="100000"/>
              </a:lnSpc>
              <a:spcBef>
                <a:spcPts val="0"/>
              </a:spcBef>
              <a:spcAft>
                <a:spcPts val="0"/>
              </a:spcAft>
              <a:buClr>
                <a:schemeClr val="dk1"/>
              </a:buClr>
              <a:buSzPts val="900"/>
              <a:buFont typeface="Arial"/>
              <a:buChar char="•"/>
            </a:pPr>
            <a:r>
              <a:rPr lang="en-US"/>
              <a:t>Enriching processed events. Cache remote data (e.g. fact tables from database) on Jet nodes.</a:t>
            </a:r>
            <a:endParaRPr/>
          </a:p>
          <a:p>
            <a:pPr marL="120315" lvl="0" indent="-120315" algn="l" rtl="0">
              <a:lnSpc>
                <a:spcPct val="100000"/>
              </a:lnSpc>
              <a:spcBef>
                <a:spcPts val="0"/>
              </a:spcBef>
              <a:spcAft>
                <a:spcPts val="0"/>
              </a:spcAft>
              <a:buClr>
                <a:schemeClr val="dk1"/>
              </a:buClr>
              <a:buSzPts val="900"/>
              <a:buFont typeface="Arial"/>
              <a:buChar char="•"/>
            </a:pPr>
            <a:r>
              <a:rPr lang="en-US"/>
              <a:t>Running advanced data processing tasks on top of Hazelcast data structures</a:t>
            </a:r>
            <a:endParaRPr/>
          </a:p>
          <a:p>
            <a:pPr marL="120315" lvl="0" indent="-120315" algn="l" rtl="0">
              <a:lnSpc>
                <a:spcPct val="100000"/>
              </a:lnSpc>
              <a:spcBef>
                <a:spcPts val="0"/>
              </a:spcBef>
              <a:spcAft>
                <a:spcPts val="0"/>
              </a:spcAft>
              <a:buClr>
                <a:schemeClr val="dk1"/>
              </a:buClr>
              <a:buSzPts val="900"/>
              <a:buFont typeface="Arial"/>
              <a:buChar char="•"/>
            </a:pPr>
            <a:r>
              <a:rPr lang="en-US"/>
              <a:t>Development purposes. Since starting standalone Jet cluster is simple and fast.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Remote deployment</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Share state or intermediate results among more Jet jobs</a:t>
            </a:r>
            <a:endParaRPr/>
          </a:p>
          <a:p>
            <a:pPr marL="120315" lvl="0" indent="-120315" algn="l" rtl="0">
              <a:lnSpc>
                <a:spcPct val="100000"/>
              </a:lnSpc>
              <a:spcBef>
                <a:spcPts val="0"/>
              </a:spcBef>
              <a:spcAft>
                <a:spcPts val="0"/>
              </a:spcAft>
              <a:buClr>
                <a:schemeClr val="dk1"/>
              </a:buClr>
              <a:buSzPts val="900"/>
              <a:buFont typeface="Arial"/>
              <a:buChar char="•"/>
            </a:pPr>
            <a:r>
              <a:rPr lang="en-US"/>
              <a:t>Cache intermediate results (e.g. to show real-time processing stats on dashboard)</a:t>
            </a:r>
            <a:endParaRPr/>
          </a:p>
          <a:p>
            <a:pPr marL="120315" lvl="0" indent="-120315" algn="l" rtl="0">
              <a:lnSpc>
                <a:spcPct val="100000"/>
              </a:lnSpc>
              <a:spcBef>
                <a:spcPts val="0"/>
              </a:spcBef>
              <a:spcAft>
                <a:spcPts val="0"/>
              </a:spcAft>
              <a:buClr>
                <a:schemeClr val="dk1"/>
              </a:buClr>
              <a:buSzPts val="900"/>
              <a:buFont typeface="Arial"/>
              <a:buChar char="•"/>
            </a:pPr>
            <a:r>
              <a:rPr lang="en-US"/>
              <a:t>Load input or store results of Jet computation in in-memory fashion to </a:t>
            </a:r>
            <a:endParaRPr/>
          </a:p>
          <a:p>
            <a:pPr marL="120315" lvl="0" indent="-120315" algn="l" rtl="0">
              <a:lnSpc>
                <a:spcPct val="100000"/>
              </a:lnSpc>
              <a:spcBef>
                <a:spcPts val="0"/>
              </a:spcBef>
              <a:spcAft>
                <a:spcPts val="0"/>
              </a:spcAft>
              <a:buClr>
                <a:schemeClr val="dk1"/>
              </a:buClr>
              <a:buSzPts val="900"/>
              <a:buFont typeface="Arial"/>
              <a:buChar char="•"/>
            </a:pPr>
            <a:r>
              <a:rPr lang="en-US"/>
              <a:t>Isolation of processing and storage layer</a:t>
            </a:r>
            <a:endParaRPr/>
          </a:p>
          <a:p>
            <a:pPr marL="120315" lvl="0" indent="-63165"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Jet x – product differentiation</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Both Jet and are for parallel and distributed computing, why Jet is more expensive? Is Hazelcast IMDG not good enough?</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60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26</a:t>
            </a:fld>
            <a:endParaRPr lang="en-US"/>
          </a:p>
        </p:txBody>
      </p:sp>
    </p:spTree>
    <p:extLst>
      <p:ext uri="{BB962C8B-B14F-4D97-AF65-F5344CB8AC3E}">
        <p14:creationId xmlns:p14="http://schemas.microsoft.com/office/powerpoint/2010/main" val="103032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72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3</a:t>
            </a:fld>
            <a:endParaRPr lang="en-US"/>
          </a:p>
        </p:txBody>
      </p:sp>
    </p:spTree>
    <p:extLst>
      <p:ext uri="{BB962C8B-B14F-4D97-AF65-F5344CB8AC3E}">
        <p14:creationId xmlns:p14="http://schemas.microsoft.com/office/powerpoint/2010/main" val="955319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What if you had a data platform that addresses the challenges of real-time by unifying disparate data sources in a single, high-performance integrated platform.</a:t>
            </a:r>
            <a:endParaRPr/>
          </a:p>
          <a:p>
            <a:pPr marL="457200" marR="0" lvl="0" indent="-22860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This unified platform simplifies the development and deployment process, reduces data movement, and eliminates extra moving parts that contribute to failure and downtime.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4" name="Google Shape;4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6359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Three problems with the other “real-time data platforms”:</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only participate in “real-time” at the very end of the data journey, so does that small contribution count as “real-time”?</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require data to first be written to a data store</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require human intervention for the types of analytics they provide</a:t>
            </a:r>
            <a:endParaRPr dirty="0"/>
          </a:p>
          <a:p>
            <a:pPr marL="228600" marR="0" lvl="0" indent="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a:buNone/>
            </a:pPr>
            <a:r>
              <a:rPr lang="en-US" dirty="0"/>
              <a:t>This means they aren’t really real-time.</a:t>
            </a:r>
            <a:endParaRPr dirty="0"/>
          </a:p>
          <a:p>
            <a:pPr marL="228600" marR="0" lvl="0" indent="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a:buNone/>
            </a:pPr>
            <a:r>
              <a:rPr lang="en-US" dirty="0"/>
              <a:t>Hazelcast can act on data much earlier in the process because it does not require writing to a database first. That’s what “stream processing” is.</a:t>
            </a:r>
            <a:endParaRPr dirty="0"/>
          </a:p>
          <a:p>
            <a:pPr marL="228600" marR="0" lvl="0" indent="0" algn="l" rtl="0">
              <a:lnSpc>
                <a:spcPct val="100000"/>
              </a:lnSpc>
              <a:spcBef>
                <a:spcPts val="0"/>
              </a:spcBef>
              <a:spcAft>
                <a:spcPts val="0"/>
              </a:spcAft>
              <a:buClr>
                <a:srgbClr val="000000"/>
              </a:buClr>
              <a:buSzPts val="1400"/>
              <a:buFont typeface="Arial"/>
              <a:buNone/>
            </a:pPr>
            <a:endParaRPr dirty="0"/>
          </a:p>
        </p:txBody>
      </p:sp>
      <p:sp>
        <p:nvSpPr>
          <p:cNvPr id="680" name="Google Shape;6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8" name="Google Shape;14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e069556e3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To illustrate where Hazelcast sits a bit more, on the left you have a traditional tech stack. Nothing special here. Legacy apps sit on top of the database and retrieve the data from the disk as slower speeds.</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Now, you’ll recall that we did not mention anything about discarding the database. While we’ve had customers replace their databases with an in-memory data grid, that approach is limited to a small number of use cases. We believe the database is still relevant, but a disk can only spin so fast. </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Looking at the modernized stack you will see that Hazelcast sits right in-between the application and the database. It can be embedded in or much closer to the application, thus providing the fast retrieval and write access. And in the background, it is checking back with the database that it has the latest information to support the application.</a:t>
            </a:r>
            <a:endParaRPr dirty="0"/>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It’s worth checking out Gartner’s view on modernizing your architecture with regard to a digital integration hub (DIH): </a:t>
            </a:r>
            <a:r>
              <a:rPr lang="en-US" u="sng" dirty="0">
                <a:solidFill>
                  <a:schemeClr val="hlink"/>
                </a:solidFill>
                <a:hlinkClick r:id="rId3"/>
              </a:rPr>
              <a:t>https://www.gartner.com/en/documents/3880263/innovation-insight-the-digital-integration-hub-turbochar</a:t>
            </a:r>
            <a:endParaRPr dirty="0"/>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p:txBody>
      </p:sp>
      <p:sp>
        <p:nvSpPr>
          <p:cNvPr id="472" name="Google Shape;472;g11e069556e3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00"/>
              <a:buFont typeface="Arial"/>
              <a:buNone/>
            </a:pPr>
            <a:r>
              <a:rPr lang="en-US" dirty="0"/>
              <a:t>Looking at this diagram - streams horizontal and end user requests vertical.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Constitutes a kappa architecture. Streaming and in-memory processing</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Streams - left to right</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Continuous flow of data from machines, enterprise apps, smart sensors, IOT for example.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Enables you to respond to data quickly, </a:t>
            </a:r>
            <a:r>
              <a:rPr lang="en-US" dirty="0" err="1"/>
              <a:t>analyse</a:t>
            </a:r>
            <a:r>
              <a:rPr lang="en-US" dirty="0"/>
              <a:t>, identify insights or patterns of data</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Push to another recipient/destination/sink</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This is about very fast data access and processing - all in memory - then providing the output/answer</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p:txBody>
      </p:sp>
      <p:sp>
        <p:nvSpPr>
          <p:cNvPr id="828" name="Google Shape;828;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Char char="•"/>
            </a:pPr>
            <a:r>
              <a:rPr lang="en-US" dirty="0"/>
              <a:t>All</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Latency due to continual network hops</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of bolting-on disparate technologies</a:t>
            </a:r>
            <a:endParaRPr dirty="0"/>
          </a:p>
          <a:p>
            <a:pPr marL="914400" lvl="1" indent="-139700" algn="l" rtl="0">
              <a:lnSpc>
                <a:spcPct val="100000"/>
              </a:lnSpc>
              <a:spcBef>
                <a:spcPts val="0"/>
              </a:spcBef>
              <a:spcAft>
                <a:spcPts val="0"/>
              </a:spcAft>
              <a:buClr>
                <a:schemeClr val="dk1"/>
              </a:buClr>
              <a:buSzPts val="1400"/>
              <a:buFont typeface="Arial"/>
              <a:buNone/>
            </a:pPr>
            <a:endParaRPr dirty="0"/>
          </a:p>
          <a:p>
            <a:pPr marL="457200" lvl="0" indent="-228600" algn="l" rtl="0">
              <a:lnSpc>
                <a:spcPct val="100000"/>
              </a:lnSpc>
              <a:spcBef>
                <a:spcPts val="0"/>
              </a:spcBef>
              <a:spcAft>
                <a:spcPts val="0"/>
              </a:spcAft>
              <a:buClr>
                <a:schemeClr val="dk1"/>
              </a:buClr>
              <a:buSzPts val="1400"/>
              <a:buFont typeface="Arial"/>
              <a:buChar char="•"/>
            </a:pPr>
            <a:r>
              <a:rPr lang="en-US" dirty="0"/>
              <a:t>NoSQL</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Merely “semi-fast”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due to high node count (20+nodes to get close to desired performance)</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More complexity due to data correctness challenges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Even more complexity due to data loss risk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Yet even more complexity (double the nodes) when trying to achieve some level of data consistency (via synchronous replication)</a:t>
            </a:r>
            <a:endParaRPr dirty="0"/>
          </a:p>
          <a:p>
            <a:pPr marL="457200" lvl="0" indent="-228600" algn="l" rtl="0">
              <a:lnSpc>
                <a:spcPct val="100000"/>
              </a:lnSpc>
              <a:spcBef>
                <a:spcPts val="0"/>
              </a:spcBef>
              <a:spcAft>
                <a:spcPts val="0"/>
              </a:spcAft>
              <a:buClr>
                <a:schemeClr val="dk1"/>
              </a:buClr>
              <a:buSzPts val="1400"/>
              <a:buFont typeface="Arial"/>
              <a:buChar char="•"/>
            </a:pPr>
            <a:r>
              <a:rPr lang="en-US" dirty="0"/>
              <a:t>Data grid and IMDB</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Fast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due to challenges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More complexity due to data loss risk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Reliability issues of other vendors, adding risk of data loss</a:t>
            </a:r>
            <a:endParaRPr dirty="0"/>
          </a:p>
          <a:p>
            <a:pPr marL="457200" lvl="0" indent="-228600" algn="l" rtl="0">
              <a:lnSpc>
                <a:spcPct val="100000"/>
              </a:lnSpc>
              <a:spcBef>
                <a:spcPts val="0"/>
              </a:spcBef>
              <a:spcAft>
                <a:spcPts val="0"/>
              </a:spcAft>
              <a:buClr>
                <a:schemeClr val="dk1"/>
              </a:buClr>
              <a:buSzPts val="1400"/>
              <a:buFont typeface="Arial"/>
              <a:buChar char="•"/>
            </a:pPr>
            <a:r>
              <a:rPr lang="en-US" dirty="0"/>
              <a:t>RDBMS</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Reliable and consistent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Very slow</a:t>
            </a:r>
            <a:endParaRPr dirty="0"/>
          </a:p>
          <a:p>
            <a:pPr marL="685800" lvl="1" indent="0" algn="l" rtl="0">
              <a:lnSpc>
                <a:spcPct val="100000"/>
              </a:lnSpc>
              <a:spcBef>
                <a:spcPts val="0"/>
              </a:spcBef>
              <a:spcAft>
                <a:spcPts val="0"/>
              </a:spcAft>
              <a:buClr>
                <a:schemeClr val="dk1"/>
              </a:buClr>
              <a:buSzPts val="1400"/>
              <a:buFont typeface="Arial"/>
              <a:buNone/>
            </a:pPr>
            <a:r>
              <a:rPr lang="en-US" dirty="0"/>
              <a:t> </a:t>
            </a:r>
            <a:endParaRPr dirty="0"/>
          </a:p>
          <a:p>
            <a:pPr marL="914400" lvl="1" indent="-139700" algn="l" rtl="0">
              <a:lnSpc>
                <a:spcPct val="100000"/>
              </a:lnSpc>
              <a:spcBef>
                <a:spcPts val="0"/>
              </a:spcBef>
              <a:spcAft>
                <a:spcPts val="0"/>
              </a:spcAft>
              <a:buClr>
                <a:schemeClr val="dk1"/>
              </a:buClr>
              <a:buSzPts val="1400"/>
              <a:buFont typeface="Arial"/>
              <a:buNone/>
            </a:pPr>
            <a:endParaRPr dirty="0"/>
          </a:p>
          <a:p>
            <a:pPr marL="914400" lvl="1" indent="-139700" algn="l" rtl="0">
              <a:lnSpc>
                <a:spcPct val="100000"/>
              </a:lnSpc>
              <a:spcBef>
                <a:spcPts val="0"/>
              </a:spcBef>
              <a:spcAft>
                <a:spcPts val="0"/>
              </a:spcAft>
              <a:buClr>
                <a:schemeClr val="dk1"/>
              </a:buClr>
              <a:buSzPts val="1400"/>
              <a:buFont typeface="Arial"/>
              <a:buNone/>
            </a:pPr>
            <a:endParaRPr dirty="0"/>
          </a:p>
        </p:txBody>
      </p:sp>
      <p:sp>
        <p:nvSpPr>
          <p:cNvPr id="967" name="Google Shape;9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1390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Char char="•"/>
            </a:pPr>
            <a:r>
              <a:rPr lang="en-US"/>
              <a:t>All</a:t>
            </a:r>
            <a:endParaRPr/>
          </a:p>
          <a:p>
            <a:pPr marL="914400" lvl="1" indent="-228600" algn="l" rtl="0">
              <a:lnSpc>
                <a:spcPct val="100000"/>
              </a:lnSpc>
              <a:spcBef>
                <a:spcPts val="0"/>
              </a:spcBef>
              <a:spcAft>
                <a:spcPts val="0"/>
              </a:spcAft>
              <a:buClr>
                <a:schemeClr val="dk1"/>
              </a:buClr>
              <a:buSzPts val="1400"/>
              <a:buFont typeface="Arial"/>
              <a:buChar char="•"/>
            </a:pPr>
            <a:r>
              <a:rPr lang="en-US"/>
              <a:t>Latency due to continual network hops</a:t>
            </a:r>
            <a:endParaRPr/>
          </a:p>
          <a:p>
            <a:pPr marL="914400" lvl="1" indent="-228600" algn="l" rtl="0">
              <a:lnSpc>
                <a:spcPct val="100000"/>
              </a:lnSpc>
              <a:spcBef>
                <a:spcPts val="0"/>
              </a:spcBef>
              <a:spcAft>
                <a:spcPts val="0"/>
              </a:spcAft>
              <a:buClr>
                <a:schemeClr val="dk1"/>
              </a:buClr>
              <a:buSzPts val="1400"/>
              <a:buFont typeface="Arial"/>
              <a:buChar char="•"/>
            </a:pPr>
            <a:r>
              <a:rPr lang="en-US"/>
              <a:t>Complexity of bolting-on disparate technologies</a:t>
            </a:r>
            <a:endParaRPr/>
          </a:p>
          <a:p>
            <a:pPr marL="914400" lvl="1" indent="-139700" algn="l" rtl="0">
              <a:lnSpc>
                <a:spcPct val="100000"/>
              </a:lnSpc>
              <a:spcBef>
                <a:spcPts val="0"/>
              </a:spcBef>
              <a:spcAft>
                <a:spcPts val="0"/>
              </a:spcAft>
              <a:buClr>
                <a:schemeClr val="dk1"/>
              </a:buClr>
              <a:buSzPts val="1400"/>
              <a:buFont typeface="Arial"/>
              <a:buNone/>
            </a:pPr>
            <a:endParaRPr/>
          </a:p>
          <a:p>
            <a:pPr marL="457200" lvl="0" indent="-228600" algn="l" rtl="0">
              <a:lnSpc>
                <a:spcPct val="100000"/>
              </a:lnSpc>
              <a:spcBef>
                <a:spcPts val="0"/>
              </a:spcBef>
              <a:spcAft>
                <a:spcPts val="0"/>
              </a:spcAft>
              <a:buClr>
                <a:schemeClr val="dk1"/>
              </a:buClr>
              <a:buSzPts val="1400"/>
              <a:buFont typeface="Arial"/>
              <a:buChar char="•"/>
            </a:pPr>
            <a:r>
              <a:rPr lang="en-US"/>
              <a:t>NoSQL</a:t>
            </a:r>
            <a:endParaRPr/>
          </a:p>
          <a:p>
            <a:pPr marL="914400" lvl="1" indent="-228600" algn="l" rtl="0">
              <a:lnSpc>
                <a:spcPct val="100000"/>
              </a:lnSpc>
              <a:spcBef>
                <a:spcPts val="0"/>
              </a:spcBef>
              <a:spcAft>
                <a:spcPts val="0"/>
              </a:spcAft>
              <a:buClr>
                <a:schemeClr val="dk1"/>
              </a:buClr>
              <a:buSzPts val="1400"/>
              <a:buFont typeface="Arial"/>
              <a:buChar char="•"/>
            </a:pPr>
            <a:r>
              <a:rPr lang="en-US"/>
              <a:t>Merely “semi-fast”</a:t>
            </a:r>
            <a:endParaRPr/>
          </a:p>
          <a:p>
            <a:pPr marL="914400" lvl="1" indent="-228600" algn="l" rtl="0">
              <a:lnSpc>
                <a:spcPct val="100000"/>
              </a:lnSpc>
              <a:spcBef>
                <a:spcPts val="0"/>
              </a:spcBef>
              <a:spcAft>
                <a:spcPts val="0"/>
              </a:spcAft>
              <a:buClr>
                <a:schemeClr val="dk1"/>
              </a:buClr>
              <a:buSzPts val="1400"/>
              <a:buFont typeface="Arial"/>
              <a:buChar char="•"/>
            </a:pPr>
            <a:r>
              <a:rPr lang="en-US"/>
              <a:t>Complexity due to high node count (20+nodes to get close to desired performance)</a:t>
            </a:r>
            <a:endParaRPr/>
          </a:p>
          <a:p>
            <a:pPr marL="914400" lvl="1" indent="-228600" algn="l" rtl="0">
              <a:lnSpc>
                <a:spcPct val="100000"/>
              </a:lnSpc>
              <a:spcBef>
                <a:spcPts val="0"/>
              </a:spcBef>
              <a:spcAft>
                <a:spcPts val="0"/>
              </a:spcAft>
              <a:buClr>
                <a:schemeClr val="dk1"/>
              </a:buClr>
              <a:buSzPts val="1400"/>
              <a:buFont typeface="Arial"/>
              <a:buChar char="•"/>
            </a:pPr>
            <a:r>
              <a:rPr lang="en-US"/>
              <a:t>More complexity due to data correctness challenges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Even more complexity due to data loss risk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Yet even more complexity (double the nodes) when trying to achieve some level of data consistency (via synchronous replication)</a:t>
            </a:r>
            <a:endParaRPr/>
          </a:p>
          <a:p>
            <a:pPr marL="457200" lvl="0" indent="-228600" algn="l" rtl="0">
              <a:lnSpc>
                <a:spcPct val="100000"/>
              </a:lnSpc>
              <a:spcBef>
                <a:spcPts val="0"/>
              </a:spcBef>
              <a:spcAft>
                <a:spcPts val="0"/>
              </a:spcAft>
              <a:buClr>
                <a:schemeClr val="dk1"/>
              </a:buClr>
              <a:buSzPts val="1400"/>
              <a:buFont typeface="Arial"/>
              <a:buChar char="•"/>
            </a:pPr>
            <a:r>
              <a:rPr lang="en-US"/>
              <a:t>Data grid and IMDB</a:t>
            </a:r>
            <a:endParaRPr/>
          </a:p>
          <a:p>
            <a:pPr marL="914400" lvl="1" indent="-228600" algn="l" rtl="0">
              <a:lnSpc>
                <a:spcPct val="100000"/>
              </a:lnSpc>
              <a:spcBef>
                <a:spcPts val="0"/>
              </a:spcBef>
              <a:spcAft>
                <a:spcPts val="0"/>
              </a:spcAft>
              <a:buClr>
                <a:schemeClr val="dk1"/>
              </a:buClr>
              <a:buSzPts val="1400"/>
              <a:buFont typeface="Arial"/>
              <a:buChar char="•"/>
            </a:pPr>
            <a:r>
              <a:rPr lang="en-US"/>
              <a:t>Fast</a:t>
            </a:r>
            <a:endParaRPr/>
          </a:p>
          <a:p>
            <a:pPr marL="914400" lvl="1" indent="-228600" algn="l" rtl="0">
              <a:lnSpc>
                <a:spcPct val="100000"/>
              </a:lnSpc>
              <a:spcBef>
                <a:spcPts val="0"/>
              </a:spcBef>
              <a:spcAft>
                <a:spcPts val="0"/>
              </a:spcAft>
              <a:buClr>
                <a:schemeClr val="dk1"/>
              </a:buClr>
              <a:buSzPts val="1400"/>
              <a:buFont typeface="Arial"/>
              <a:buChar char="•"/>
            </a:pPr>
            <a:r>
              <a:rPr lang="en-US"/>
              <a:t>Complexity due to challenges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More complexity due to data loss risk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Reliability issues of other vendors, adding risk of data loss</a:t>
            </a:r>
            <a:endParaRPr/>
          </a:p>
          <a:p>
            <a:pPr marL="457200" lvl="0" indent="-228600" algn="l" rtl="0">
              <a:lnSpc>
                <a:spcPct val="100000"/>
              </a:lnSpc>
              <a:spcBef>
                <a:spcPts val="0"/>
              </a:spcBef>
              <a:spcAft>
                <a:spcPts val="0"/>
              </a:spcAft>
              <a:buClr>
                <a:schemeClr val="dk1"/>
              </a:buClr>
              <a:buSzPts val="1400"/>
              <a:buFont typeface="Arial"/>
              <a:buChar char="•"/>
            </a:pPr>
            <a:r>
              <a:rPr lang="en-US"/>
              <a:t>RDBMS</a:t>
            </a:r>
            <a:endParaRPr/>
          </a:p>
          <a:p>
            <a:pPr marL="914400" lvl="1" indent="-228600" algn="l" rtl="0">
              <a:lnSpc>
                <a:spcPct val="100000"/>
              </a:lnSpc>
              <a:spcBef>
                <a:spcPts val="0"/>
              </a:spcBef>
              <a:spcAft>
                <a:spcPts val="0"/>
              </a:spcAft>
              <a:buClr>
                <a:schemeClr val="dk1"/>
              </a:buClr>
              <a:buSzPts val="1400"/>
              <a:buFont typeface="Arial"/>
              <a:buChar char="•"/>
            </a:pPr>
            <a:r>
              <a:rPr lang="en-US"/>
              <a:t>Reliable and consistent</a:t>
            </a:r>
            <a:endParaRPr/>
          </a:p>
          <a:p>
            <a:pPr marL="914400" lvl="1" indent="-228600" algn="l" rtl="0">
              <a:lnSpc>
                <a:spcPct val="100000"/>
              </a:lnSpc>
              <a:spcBef>
                <a:spcPts val="0"/>
              </a:spcBef>
              <a:spcAft>
                <a:spcPts val="0"/>
              </a:spcAft>
              <a:buClr>
                <a:schemeClr val="dk1"/>
              </a:buClr>
              <a:buSzPts val="1400"/>
              <a:buFont typeface="Arial"/>
              <a:buChar char="•"/>
            </a:pPr>
            <a:r>
              <a:rPr lang="en-US"/>
              <a:t>Very slow</a:t>
            </a:r>
            <a:endParaRPr/>
          </a:p>
          <a:p>
            <a:pPr marL="685800" lvl="1" indent="0" algn="l" rtl="0">
              <a:lnSpc>
                <a:spcPct val="100000"/>
              </a:lnSpc>
              <a:spcBef>
                <a:spcPts val="0"/>
              </a:spcBef>
              <a:spcAft>
                <a:spcPts val="0"/>
              </a:spcAft>
              <a:buClr>
                <a:schemeClr val="dk1"/>
              </a:buClr>
              <a:buSzPts val="1400"/>
              <a:buFont typeface="Arial"/>
              <a:buNone/>
            </a:pPr>
            <a:r>
              <a:rPr lang="en-US"/>
              <a:t> </a:t>
            </a:r>
            <a:endParaRPr/>
          </a:p>
          <a:p>
            <a:pPr marL="914400" lvl="1" indent="-139700" algn="l" rtl="0">
              <a:lnSpc>
                <a:spcPct val="100000"/>
              </a:lnSpc>
              <a:spcBef>
                <a:spcPts val="0"/>
              </a:spcBef>
              <a:spcAft>
                <a:spcPts val="0"/>
              </a:spcAft>
              <a:buClr>
                <a:schemeClr val="dk1"/>
              </a:buClr>
              <a:buSzPts val="1400"/>
              <a:buFont typeface="Arial"/>
              <a:buNone/>
            </a:pPr>
            <a:endParaRPr/>
          </a:p>
          <a:p>
            <a:pPr marL="914400" lvl="1" indent="-139700" algn="l" rtl="0">
              <a:lnSpc>
                <a:spcPct val="100000"/>
              </a:lnSpc>
              <a:spcBef>
                <a:spcPts val="0"/>
              </a:spcBef>
              <a:spcAft>
                <a:spcPts val="0"/>
              </a:spcAft>
              <a:buClr>
                <a:schemeClr val="dk1"/>
              </a:buClr>
              <a:buSzPts val="1400"/>
              <a:buFont typeface="Arial"/>
              <a:buNone/>
            </a:pPr>
            <a:endParaRPr/>
          </a:p>
        </p:txBody>
      </p:sp>
      <p:sp>
        <p:nvSpPr>
          <p:cNvPr id="1015" name="Google Shape;101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no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666751"/>
            <a:ext cx="8688758" cy="409651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41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549914C-5299-754F-823C-81CC7BFDEC97}"/>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4">
            <a:extLst>
              <a:ext uri="{FF2B5EF4-FFF2-40B4-BE49-F238E27FC236}">
                <a16:creationId xmlns:a16="http://schemas.microsoft.com/office/drawing/2014/main" id="{C36CF90A-6132-BD4D-842C-60DE1A46C8CB}"/>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5E3D9EF3-3064-3D4B-AEB3-8787A709B337}"/>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17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s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7" name="Rectangle 6">
            <a:extLst>
              <a:ext uri="{FF2B5EF4-FFF2-40B4-BE49-F238E27FC236}">
                <a16:creationId xmlns:a16="http://schemas.microsoft.com/office/drawing/2014/main" id="{F9AB1F0F-348F-8B40-942E-AED1D1D07578}"/>
              </a:ext>
            </a:extLst>
          </p:cNvPr>
          <p:cNvSpPr/>
          <p:nvPr/>
        </p:nvSpPr>
        <p:spPr>
          <a:xfrm>
            <a:off x="184369" y="4812632"/>
            <a:ext cx="1175657" cy="33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4">
            <a:extLst>
              <a:ext uri="{FF2B5EF4-FFF2-40B4-BE49-F238E27FC236}">
                <a16:creationId xmlns:a16="http://schemas.microsoft.com/office/drawing/2014/main" id="{103DB769-D5A2-7F42-BC02-40FA7C272749}"/>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A8F72BF1-B527-0D4B-9CC9-8B338C4DCA5E}"/>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D4D9FC4-C194-0B48-B2A9-BD61852F2A98}"/>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5475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2084688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5AA375-97D0-624F-8DAB-0BA9E55A35D9}"/>
              </a:ext>
            </a:extLst>
          </p:cNvPr>
          <p:cNvSpPr/>
          <p:nvPr/>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
        <p:nvSpPr>
          <p:cNvPr id="7" name="Rectangle 6">
            <a:extLst>
              <a:ext uri="{FF2B5EF4-FFF2-40B4-BE49-F238E27FC236}">
                <a16:creationId xmlns:a16="http://schemas.microsoft.com/office/drawing/2014/main" id="{710DD20B-4A4A-1C4B-9FD2-4D45D3290E91}"/>
              </a:ext>
            </a:extLst>
          </p:cNvPr>
          <p:cNvSpPr/>
          <p:nvPr userDrawn="1"/>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565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sion">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882D0520-F432-4842-9A52-8D02322DBEF5}"/>
              </a:ext>
            </a:extLst>
          </p:cNvPr>
          <p:cNvPicPr>
            <a:picLocks noChangeAspect="1"/>
          </p:cNvPicPr>
          <p:nvPr/>
        </p:nvPicPr>
        <p:blipFill>
          <a:blip r:embed="rId2"/>
          <a:stretch>
            <a:fillRect/>
          </a:stretch>
        </p:blipFill>
        <p:spPr>
          <a:xfrm>
            <a:off x="529" y="0"/>
            <a:ext cx="9142941" cy="5143500"/>
          </a:xfrm>
          <a:prstGeom prst="rect">
            <a:avLst/>
          </a:prstGeom>
        </p:spPr>
      </p:pic>
      <p:sp>
        <p:nvSpPr>
          <p:cNvPr id="3" name="Google Shape;337;p46">
            <a:extLst>
              <a:ext uri="{FF2B5EF4-FFF2-40B4-BE49-F238E27FC236}">
                <a16:creationId xmlns:a16="http://schemas.microsoft.com/office/drawing/2014/main" id="{F8C9E24D-5308-1540-B8FB-FB986FA6CC84}"/>
              </a:ext>
            </a:extLst>
          </p:cNvPr>
          <p:cNvSpPr txBox="1">
            <a:spLocks/>
          </p:cNvSpPr>
          <p:nvPr/>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4" name="Google Shape;338;p46">
            <a:extLst>
              <a:ext uri="{FF2B5EF4-FFF2-40B4-BE49-F238E27FC236}">
                <a16:creationId xmlns:a16="http://schemas.microsoft.com/office/drawing/2014/main" id="{BB277A8D-48CF-1C44-BF5E-C20F80652987}"/>
              </a:ext>
            </a:extLst>
          </p:cNvPr>
          <p:cNvSpPr/>
          <p:nvPr/>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Arial"/>
                <a:cs typeface="Arial" panose="020B0604020202020204" pitchFamily="34" charset="0"/>
                <a:sym typeface="Arial"/>
              </a:rPr>
              <a:t>Modern</a:t>
            </a:r>
            <a:r>
              <a:rPr lang="en" sz="2800" b="0" i="0" dirty="0">
                <a:solidFill>
                  <a:schemeClr val="bg1"/>
                </a:solidFill>
                <a:latin typeface="Arial" panose="020B0604020202020204" pitchFamily="34" charset="0"/>
                <a:ea typeface="Arial"/>
                <a:cs typeface="Arial" panose="020B0604020202020204" pitchFamily="34" charset="0"/>
                <a:sym typeface="Arial"/>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5" name="Google Shape;347;p46">
            <a:extLst>
              <a:ext uri="{FF2B5EF4-FFF2-40B4-BE49-F238E27FC236}">
                <a16:creationId xmlns:a16="http://schemas.microsoft.com/office/drawing/2014/main" id="{19F7549F-8344-1240-AF8A-A8CCD8369FA0}"/>
              </a:ext>
            </a:extLst>
          </p:cNvPr>
          <p:cNvSpPr txBox="1"/>
          <p:nvPr/>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Arial"/>
                <a:cs typeface="Arial" panose="020B0604020202020204" pitchFamily="34" charset="0"/>
                <a:sym typeface="Arial"/>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16C811F-84C8-E641-9D4B-D28FA2A7B7BF}"/>
              </a:ext>
            </a:extLst>
          </p:cNvPr>
          <p:cNvGrpSpPr/>
          <p:nvPr/>
        </p:nvGrpSpPr>
        <p:grpSpPr>
          <a:xfrm>
            <a:off x="529165" y="1070179"/>
            <a:ext cx="8118602" cy="2540455"/>
            <a:chOff x="529164" y="1070178"/>
            <a:chExt cx="8118602" cy="3040083"/>
          </a:xfrm>
        </p:grpSpPr>
        <p:sp>
          <p:nvSpPr>
            <p:cNvPr id="8" name="Rounded Rectangle 7">
              <a:extLst>
                <a:ext uri="{FF2B5EF4-FFF2-40B4-BE49-F238E27FC236}">
                  <a16:creationId xmlns:a16="http://schemas.microsoft.com/office/drawing/2014/main" id="{FF5985F2-3141-EA4C-A9A0-23113E8AB2A9}"/>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9" name="Rounded Rectangle 8">
              <a:extLst>
                <a:ext uri="{FF2B5EF4-FFF2-40B4-BE49-F238E27FC236}">
                  <a16:creationId xmlns:a16="http://schemas.microsoft.com/office/drawing/2014/main" id="{EAF02020-760C-824A-8CBE-0B955315C61B}"/>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10" name="Rounded Rectangle 9">
              <a:extLst>
                <a:ext uri="{FF2B5EF4-FFF2-40B4-BE49-F238E27FC236}">
                  <a16:creationId xmlns:a16="http://schemas.microsoft.com/office/drawing/2014/main" id="{61435491-3D72-EC47-B2AB-57B5ABF603E4}"/>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11" name="Rounded Rectangle 10">
              <a:extLst>
                <a:ext uri="{FF2B5EF4-FFF2-40B4-BE49-F238E27FC236}">
                  <a16:creationId xmlns:a16="http://schemas.microsoft.com/office/drawing/2014/main" id="{CDA81ABB-C3B6-3549-89FD-9F4976A87F1E}"/>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pic>
        <p:nvPicPr>
          <p:cNvPr id="13" name="Picture 12" descr="Background pattern&#10;&#10;Description automatically generated">
            <a:extLst>
              <a:ext uri="{FF2B5EF4-FFF2-40B4-BE49-F238E27FC236}">
                <a16:creationId xmlns:a16="http://schemas.microsoft.com/office/drawing/2014/main" id="{9CCEA871-B7DA-764C-8531-C4ED9F4F0BE0}"/>
              </a:ext>
            </a:extLst>
          </p:cNvPr>
          <p:cNvPicPr>
            <a:picLocks noChangeAspect="1"/>
          </p:cNvPicPr>
          <p:nvPr userDrawn="1"/>
        </p:nvPicPr>
        <p:blipFill>
          <a:blip r:embed="rId2"/>
          <a:stretch>
            <a:fillRect/>
          </a:stretch>
        </p:blipFill>
        <p:spPr>
          <a:xfrm>
            <a:off x="529" y="0"/>
            <a:ext cx="9142941" cy="5143500"/>
          </a:xfrm>
          <a:prstGeom prst="rect">
            <a:avLst/>
          </a:prstGeom>
        </p:spPr>
      </p:pic>
      <p:sp>
        <p:nvSpPr>
          <p:cNvPr id="14" name="Google Shape;337;p46">
            <a:extLst>
              <a:ext uri="{FF2B5EF4-FFF2-40B4-BE49-F238E27FC236}">
                <a16:creationId xmlns:a16="http://schemas.microsoft.com/office/drawing/2014/main" id="{F275A140-0016-0244-9C05-7A5B94C8A92C}"/>
              </a:ext>
            </a:extLst>
          </p:cNvPr>
          <p:cNvSpPr txBox="1">
            <a:spLocks/>
          </p:cNvSpPr>
          <p:nvPr userDrawn="1"/>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15" name="Google Shape;338;p46">
            <a:extLst>
              <a:ext uri="{FF2B5EF4-FFF2-40B4-BE49-F238E27FC236}">
                <a16:creationId xmlns:a16="http://schemas.microsoft.com/office/drawing/2014/main" id="{F95E6A36-C55A-A74A-923F-CC95667AD309}"/>
              </a:ext>
            </a:extLst>
          </p:cNvPr>
          <p:cNvSpPr/>
          <p:nvPr userDrawn="1"/>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Open Sans"/>
                <a:cs typeface="Arial" panose="020B0604020202020204" pitchFamily="34" charset="0"/>
                <a:sym typeface="Open Sans"/>
              </a:rPr>
              <a:t>Modern</a:t>
            </a:r>
            <a:r>
              <a:rPr lang="en" sz="2800" b="0" i="0" dirty="0">
                <a:solidFill>
                  <a:schemeClr val="bg1"/>
                </a:solidFill>
                <a:latin typeface="Arial" panose="020B0604020202020204" pitchFamily="34" charset="0"/>
                <a:ea typeface="Open Sans"/>
                <a:cs typeface="Arial" panose="020B0604020202020204" pitchFamily="34" charset="0"/>
                <a:sym typeface="Open Sans"/>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16" name="Google Shape;347;p46">
            <a:extLst>
              <a:ext uri="{FF2B5EF4-FFF2-40B4-BE49-F238E27FC236}">
                <a16:creationId xmlns:a16="http://schemas.microsoft.com/office/drawing/2014/main" id="{3089FBA2-3ABE-7942-B63B-DD99ACD14232}"/>
              </a:ext>
            </a:extLst>
          </p:cNvPr>
          <p:cNvSpPr txBox="1"/>
          <p:nvPr userDrawn="1"/>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Open Sans"/>
                <a:cs typeface="Arial" panose="020B0604020202020204" pitchFamily="34" charset="0"/>
                <a:sym typeface="Open Sans"/>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918D86C4-526C-1549-BC1C-B933EE19A457}"/>
              </a:ext>
            </a:extLst>
          </p:cNvPr>
          <p:cNvGrpSpPr/>
          <p:nvPr userDrawn="1"/>
        </p:nvGrpSpPr>
        <p:grpSpPr>
          <a:xfrm>
            <a:off x="529165" y="1070179"/>
            <a:ext cx="8118602" cy="2540455"/>
            <a:chOff x="529164" y="1070178"/>
            <a:chExt cx="8118602" cy="3040083"/>
          </a:xfrm>
        </p:grpSpPr>
        <p:sp>
          <p:nvSpPr>
            <p:cNvPr id="18" name="Rounded Rectangle 17">
              <a:extLst>
                <a:ext uri="{FF2B5EF4-FFF2-40B4-BE49-F238E27FC236}">
                  <a16:creationId xmlns:a16="http://schemas.microsoft.com/office/drawing/2014/main" id="{86628057-5BBD-F048-908F-A674F77B4B7D}"/>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19" name="Rounded Rectangle 18">
              <a:extLst>
                <a:ext uri="{FF2B5EF4-FFF2-40B4-BE49-F238E27FC236}">
                  <a16:creationId xmlns:a16="http://schemas.microsoft.com/office/drawing/2014/main" id="{C4573102-8CD4-9340-B098-F53FF979DAB8}"/>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20" name="Rounded Rectangle 19">
              <a:extLst>
                <a:ext uri="{FF2B5EF4-FFF2-40B4-BE49-F238E27FC236}">
                  <a16:creationId xmlns:a16="http://schemas.microsoft.com/office/drawing/2014/main" id="{30D64DA4-C06E-4341-B2C5-ADA908E29D8C}"/>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21" name="Rounded Rectangle 20">
              <a:extLst>
                <a:ext uri="{FF2B5EF4-FFF2-40B4-BE49-F238E27FC236}">
                  <a16:creationId xmlns:a16="http://schemas.microsoft.com/office/drawing/2014/main" id="{6EF9407B-5677-454D-9C52-6B62DAD929F8}"/>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spTree>
    <p:extLst>
      <p:ext uri="{BB962C8B-B14F-4D97-AF65-F5344CB8AC3E}">
        <p14:creationId xmlns:p14="http://schemas.microsoft.com/office/powerpoint/2010/main" val="612030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 Large Illuminated">
    <p:spTree>
      <p:nvGrpSpPr>
        <p:cNvPr id="1" name=""/>
        <p:cNvGrpSpPr/>
        <p:nvPr/>
      </p:nvGrpSpPr>
      <p:grpSpPr>
        <a:xfrm>
          <a:off x="0" y="0"/>
          <a:ext cx="0" cy="0"/>
          <a:chOff x="0" y="0"/>
          <a:chExt cx="0" cy="0"/>
        </a:xfrm>
      </p:grpSpPr>
      <p:pic>
        <p:nvPicPr>
          <p:cNvPr id="3" name="Picture 2" descr="Icon&#10;&#10;Description automatically generated with medium confidence">
            <a:extLst>
              <a:ext uri="{FF2B5EF4-FFF2-40B4-BE49-F238E27FC236}">
                <a16:creationId xmlns:a16="http://schemas.microsoft.com/office/drawing/2014/main" id="{EE79F1B6-8007-4546-B512-508259671572}"/>
              </a:ext>
            </a:extLst>
          </p:cNvPr>
          <p:cNvPicPr>
            <a:picLocks noChangeAspect="1"/>
          </p:cNvPicPr>
          <p:nvPr/>
        </p:nvPicPr>
        <p:blipFill rotWithShape="1">
          <a:blip r:embed="rId2"/>
          <a:srcRect l="-2026" r="26667"/>
          <a:stretch/>
        </p:blipFill>
        <p:spPr>
          <a:xfrm>
            <a:off x="2253174" y="0"/>
            <a:ext cx="6890826" cy="5143500"/>
          </a:xfrm>
          <a:prstGeom prst="rect">
            <a:avLst/>
          </a:prstGeom>
        </p:spPr>
      </p:pic>
      <p:sp>
        <p:nvSpPr>
          <p:cNvPr id="13" name="Google Shape;64;p11">
            <a:extLst>
              <a:ext uri="{FF2B5EF4-FFF2-40B4-BE49-F238E27FC236}">
                <a16:creationId xmlns:a16="http://schemas.microsoft.com/office/drawing/2014/main" id="{E3E89E9C-442E-6049-966A-9158504D8491}"/>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9"/>
            <a:ext cx="5114692" cy="605234"/>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0718F822-20A5-C146-85E0-50297530BA09}"/>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209071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3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E5842-7478-7B46-A460-5CCF5536FFEB}"/>
              </a:ext>
            </a:extLst>
          </p:cNvPr>
          <p:cNvPicPr>
            <a:picLocks noChangeAspect="1"/>
          </p:cNvPicPr>
          <p:nvPr/>
        </p:nvPicPr>
        <p:blipFill>
          <a:blip r:embed="rId2"/>
          <a:stretch>
            <a:fillRect/>
          </a:stretch>
        </p:blipFill>
        <p:spPr>
          <a:xfrm>
            <a:off x="4762" y="0"/>
            <a:ext cx="9134475"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4252069"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8"/>
            <a:ext cx="4252069"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596938EB-F2FC-5C45-9C75-721B38BA7F7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64559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m Stars Bar">
    <p:bg>
      <p:bgPr>
        <a:solidFill>
          <a:srgbClr val="031A3D"/>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947E7383-4E17-174F-9000-00F56FB92048}"/>
              </a:ext>
            </a:extLst>
          </p:cNvPr>
          <p:cNvPicPr>
            <a:picLocks noChangeAspect="1"/>
          </p:cNvPicPr>
          <p:nvPr/>
        </p:nvPicPr>
        <p:blipFill>
          <a:blip r:embed="rId2"/>
          <a:stretch>
            <a:fillRect/>
          </a:stretch>
        </p:blipFill>
        <p:spPr>
          <a:xfrm>
            <a:off x="10828" y="0"/>
            <a:ext cx="9122344"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1069101"/>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2571750"/>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208B8CF-586B-DF40-B43E-D4BD05B5296F}"/>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288606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Random Illuminated">
    <p:spTree>
      <p:nvGrpSpPr>
        <p:cNvPr id="1" name=""/>
        <p:cNvGrpSpPr/>
        <p:nvPr/>
      </p:nvGrpSpPr>
      <p:grpSpPr>
        <a:xfrm>
          <a:off x="0" y="0"/>
          <a:ext cx="0" cy="0"/>
          <a:chOff x="0" y="0"/>
          <a:chExt cx="0" cy="0"/>
        </a:xfrm>
      </p:grpSpPr>
      <p:pic>
        <p:nvPicPr>
          <p:cNvPr id="3" name="Picture 2" descr="A picture containing green, light, projector, vector graphics&#10;&#10;Description automatically generated">
            <a:extLst>
              <a:ext uri="{FF2B5EF4-FFF2-40B4-BE49-F238E27FC236}">
                <a16:creationId xmlns:a16="http://schemas.microsoft.com/office/drawing/2014/main" id="{FD85FEB2-0856-5A43-B996-6AF6487967B2}"/>
              </a:ext>
            </a:extLst>
          </p:cNvPr>
          <p:cNvPicPr>
            <a:picLocks noChangeAspect="1"/>
          </p:cNvPicPr>
          <p:nvPr/>
        </p:nvPicPr>
        <p:blipFill>
          <a:blip r:embed="rId2"/>
          <a:stretch>
            <a:fillRect/>
          </a:stretch>
        </p:blipFill>
        <p:spPr>
          <a:xfrm>
            <a:off x="529" y="0"/>
            <a:ext cx="9142941" cy="5143500"/>
          </a:xfrm>
          <a:prstGeom prst="rect">
            <a:avLst/>
          </a:prstGeom>
        </p:spPr>
      </p:pic>
      <p:sp>
        <p:nvSpPr>
          <p:cNvPr id="8" name="Rectangle 7">
            <a:extLst>
              <a:ext uri="{FF2B5EF4-FFF2-40B4-BE49-F238E27FC236}">
                <a16:creationId xmlns:a16="http://schemas.microsoft.com/office/drawing/2014/main" id="{2C147DF9-285A-E246-A08D-F64356E36A15}"/>
              </a:ext>
            </a:extLst>
          </p:cNvPr>
          <p:cNvSpPr/>
          <p:nvPr/>
        </p:nvSpPr>
        <p:spPr>
          <a:xfrm>
            <a:off x="0" y="0"/>
            <a:ext cx="5784132" cy="5143500"/>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67" b="0" i="0" dirty="0">
              <a:latin typeface="Arial" panose="020B0604020202020204" pitchFamily="34" charset="0"/>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01776F7-466F-E347-8A1F-71B1D74E468B}"/>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861312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le Sta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2A17F-3AAD-F943-823E-E3A7542EB35B}"/>
              </a:ext>
            </a:extLst>
          </p:cNvPr>
          <p:cNvPicPr>
            <a:picLocks noChangeAspect="1"/>
          </p:cNvPicPr>
          <p:nvPr/>
        </p:nvPicPr>
        <p:blipFill>
          <a:blip r:embed="rId2"/>
          <a:stretch>
            <a:fillRect/>
          </a:stretch>
        </p:blipFill>
        <p:spPr>
          <a:xfrm>
            <a:off x="529" y="0"/>
            <a:ext cx="9142941"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3202233"/>
            <a:ext cx="5114693" cy="9847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4324425"/>
            <a:ext cx="5114693"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6454EB18-42CF-4A48-89FC-B8108CEB7A16}"/>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97929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49833"/>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050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Small Subtle Stars">
    <p:bg>
      <p:bgPr>
        <a:solidFill>
          <a:srgbClr val="031A3D"/>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58712E-C86B-DB46-9544-9080532CDCB2}"/>
              </a:ext>
            </a:extLst>
          </p:cNvPr>
          <p:cNvPicPr>
            <a:picLocks noChangeAspect="1"/>
          </p:cNvPicPr>
          <p:nvPr/>
        </p:nvPicPr>
        <p:blipFill rotWithShape="1">
          <a:blip r:embed="rId2"/>
          <a:srcRect r="2551"/>
          <a:stretch/>
        </p:blipFill>
        <p:spPr>
          <a:xfrm>
            <a:off x="234285" y="0"/>
            <a:ext cx="8909715" cy="5143500"/>
          </a:xfrm>
          <a:prstGeom prst="rect">
            <a:avLst/>
          </a:prstGeom>
        </p:spPr>
      </p:pic>
      <p:sp>
        <p:nvSpPr>
          <p:cNvPr id="7" name="Google Shape;64;p11">
            <a:extLst>
              <a:ext uri="{FF2B5EF4-FFF2-40B4-BE49-F238E27FC236}">
                <a16:creationId xmlns:a16="http://schemas.microsoft.com/office/drawing/2014/main" id="{6D00A207-874F-C847-9829-746137FEDA1B}"/>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9"/>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921064D-37AF-5544-A836-850BC4C4F13C}"/>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132083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Vertical Illuminate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C96485B-2EA9-6F4E-A797-1110D2B4E630}"/>
              </a:ext>
            </a:extLst>
          </p:cNvPr>
          <p:cNvPicPr>
            <a:picLocks noChangeAspect="1"/>
          </p:cNvPicPr>
          <p:nvPr/>
        </p:nvPicPr>
        <p:blipFill rotWithShape="1">
          <a:blip r:embed="rId2"/>
          <a:srcRect l="38197" r="5419"/>
          <a:stretch/>
        </p:blipFill>
        <p:spPr>
          <a:xfrm rot="16200000">
            <a:off x="3961777" y="0"/>
            <a:ext cx="5143500"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8082EC5A-93E1-624D-ACE8-3D93B8508AD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328743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adline Content">
  <p:cSld name="1_Headline Content">
    <p:spTree>
      <p:nvGrpSpPr>
        <p:cNvPr id="1" name="Shape 102"/>
        <p:cNvGrpSpPr/>
        <p:nvPr/>
      </p:nvGrpSpPr>
      <p:grpSpPr>
        <a:xfrm>
          <a:off x="0" y="0"/>
          <a:ext cx="0" cy="0"/>
          <a:chOff x="0" y="0"/>
          <a:chExt cx="0" cy="0"/>
        </a:xfrm>
      </p:grpSpPr>
      <p:sp>
        <p:nvSpPr>
          <p:cNvPr id="103" name="Google Shape;103;p222"/>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22"/>
          <p:cNvSpPr txBox="1">
            <a:spLocks noGrp="1"/>
          </p:cNvSpPr>
          <p:nvPr>
            <p:ph type="body" idx="1"/>
          </p:nvPr>
        </p:nvSpPr>
        <p:spPr>
          <a:xfrm>
            <a:off x="227013" y="666751"/>
            <a:ext cx="8688758" cy="4096512"/>
          </a:xfrm>
          <a:prstGeom prst="rect">
            <a:avLst/>
          </a:prstGeom>
          <a:noFill/>
          <a:ln>
            <a:noFill/>
          </a:ln>
        </p:spPr>
        <p:txBody>
          <a:bodyPr spcFirstLastPara="1" wrap="square" lIns="64000" tIns="36575" rIns="64000" bIns="36575" anchor="t" anchorCtr="0">
            <a:noAutofit/>
          </a:bodyPr>
          <a:lstStyle>
            <a:lvl1pPr marL="457200" lvl="0" indent="-299720" algn="l">
              <a:lnSpc>
                <a:spcPct val="120000"/>
              </a:lnSpc>
              <a:spcBef>
                <a:spcPts val="0"/>
              </a:spcBef>
              <a:spcAft>
                <a:spcPts val="0"/>
              </a:spcAft>
              <a:buSzPts val="1120"/>
              <a:buChar char="✦"/>
              <a:defRPr b="0" i="0"/>
            </a:lvl1pPr>
            <a:lvl2pPr marL="914400" lvl="1" indent="-317500" algn="l">
              <a:lnSpc>
                <a:spcPct val="120000"/>
              </a:lnSpc>
              <a:spcBef>
                <a:spcPts val="0"/>
              </a:spcBef>
              <a:spcAft>
                <a:spcPts val="0"/>
              </a:spcAft>
              <a:buClr>
                <a:schemeClr val="lt2"/>
              </a:buClr>
              <a:buSzPts val="1400"/>
              <a:buChar char="•"/>
              <a:defRPr/>
            </a:lvl2pPr>
            <a:lvl3pPr marL="1371600" lvl="2" indent="-317500" algn="l">
              <a:lnSpc>
                <a:spcPct val="120000"/>
              </a:lnSpc>
              <a:spcBef>
                <a:spcPts val="0"/>
              </a:spcBef>
              <a:spcAft>
                <a:spcPts val="0"/>
              </a:spcAft>
              <a:buClr>
                <a:schemeClr val="lt2"/>
              </a:buClr>
              <a:buSzPts val="1400"/>
              <a:buChar char="⁃"/>
              <a:defRPr/>
            </a:lvl3pPr>
            <a:lvl4pPr marL="1828800" lvl="3" indent="-317500" algn="l">
              <a:lnSpc>
                <a:spcPct val="120000"/>
              </a:lnSpc>
              <a:spcBef>
                <a:spcPts val="0"/>
              </a:spcBef>
              <a:spcAft>
                <a:spcPts val="0"/>
              </a:spcAft>
              <a:buClr>
                <a:schemeClr val="lt2"/>
              </a:buClr>
              <a:buSzPts val="1400"/>
              <a:buChar char="•"/>
              <a:defRPr/>
            </a:lvl4pPr>
            <a:lvl5pPr marL="2286000" lvl="4" indent="-317500" algn="l">
              <a:lnSpc>
                <a:spcPct val="120000"/>
              </a:lnSpc>
              <a:spcBef>
                <a:spcPts val="0"/>
              </a:spcBef>
              <a:spcAft>
                <a:spcPts val="0"/>
              </a:spcAft>
              <a:buClr>
                <a:schemeClr val="lt2"/>
              </a:buClr>
              <a:buSzPts val="14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781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line Only">
  <p:cSld name="1_Headline Only">
    <p:spTree>
      <p:nvGrpSpPr>
        <p:cNvPr id="1" name="Shape 43"/>
        <p:cNvGrpSpPr/>
        <p:nvPr/>
      </p:nvGrpSpPr>
      <p:grpSpPr>
        <a:xfrm>
          <a:off x="0" y="0"/>
          <a:ext cx="0" cy="0"/>
          <a:chOff x="0" y="0"/>
          <a:chExt cx="0" cy="0"/>
        </a:xfrm>
      </p:grpSpPr>
      <p:sp>
        <p:nvSpPr>
          <p:cNvPr id="44" name="Google Shape;44;p158"/>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4079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Only 1">
  <p:cSld name="Headline Only 1">
    <p:spTree>
      <p:nvGrpSpPr>
        <p:cNvPr id="1" name="Shape 86"/>
        <p:cNvGrpSpPr/>
        <p:nvPr/>
      </p:nvGrpSpPr>
      <p:grpSpPr>
        <a:xfrm>
          <a:off x="0" y="0"/>
          <a:ext cx="0" cy="0"/>
          <a:chOff x="0" y="0"/>
          <a:chExt cx="0" cy="0"/>
        </a:xfrm>
      </p:grpSpPr>
      <p:sp>
        <p:nvSpPr>
          <p:cNvPr id="87" name="Google Shape;87;g11e069556e3_0_360"/>
          <p:cNvSpPr txBox="1">
            <a:spLocks noGrp="1"/>
          </p:cNvSpPr>
          <p:nvPr>
            <p:ph type="title"/>
          </p:nvPr>
        </p:nvSpPr>
        <p:spPr>
          <a:xfrm>
            <a:off x="227621" y="227621"/>
            <a:ext cx="8688900" cy="363000"/>
          </a:xfrm>
          <a:prstGeom prst="rect">
            <a:avLst/>
          </a:prstGeom>
          <a:noFill/>
          <a:ln>
            <a:noFill/>
          </a:ln>
        </p:spPr>
        <p:txBody>
          <a:bodyPr spcFirstLastPara="1" wrap="square" lIns="64000" tIns="36575" rIns="64000" bIns="36575" anchor="t" anchorCtr="0">
            <a:normAutofit/>
          </a:bodyPr>
          <a:lstStyle>
            <a:lvl1pPr lvl="0" algn="l" rtl="0">
              <a:lnSpc>
                <a:spcPct val="9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6180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_Title-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AE238D92-7C3E-754A-97BE-B9A567AA7505}"/>
              </a:ext>
            </a:extLst>
          </p:cNvPr>
          <p:cNvSpPr>
            <a:spLocks noGrp="1"/>
          </p:cNvSpPr>
          <p:nvPr>
            <p:ph type="title"/>
          </p:nvPr>
        </p:nvSpPr>
        <p:spPr>
          <a:xfrm>
            <a:off x="227621" y="227621"/>
            <a:ext cx="8688758" cy="850502"/>
          </a:xfrm>
          <a:prstGeom prst="rect">
            <a:avLst/>
          </a:prstGeom>
        </p:spPr>
        <p:txBody>
          <a:bodyPr vert="horz" lIns="64008" tIns="36576" rIns="64008" bIns="36576" rtlCol="0" anchor="t">
            <a:normAutofit/>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7438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p:cSld name="1_Three Columns">
    <p:spTree>
      <p:nvGrpSpPr>
        <p:cNvPr id="1" name="Shape 119"/>
        <p:cNvGrpSpPr/>
        <p:nvPr/>
      </p:nvGrpSpPr>
      <p:grpSpPr>
        <a:xfrm>
          <a:off x="0" y="0"/>
          <a:ext cx="0" cy="0"/>
          <a:chOff x="0" y="0"/>
          <a:chExt cx="0" cy="0"/>
        </a:xfrm>
      </p:grpSpPr>
      <p:sp>
        <p:nvSpPr>
          <p:cNvPr id="120" name="Google Shape;120;p227"/>
          <p:cNvSpPr txBox="1">
            <a:spLocks noGrp="1"/>
          </p:cNvSpPr>
          <p:nvPr>
            <p:ph type="title"/>
          </p:nvPr>
        </p:nvSpPr>
        <p:spPr>
          <a:xfrm>
            <a:off x="227621" y="227621"/>
            <a:ext cx="8688758" cy="362929"/>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27"/>
          <p:cNvSpPr txBox="1">
            <a:spLocks noGrp="1"/>
          </p:cNvSpPr>
          <p:nvPr>
            <p:ph type="body" idx="1"/>
          </p:nvPr>
        </p:nvSpPr>
        <p:spPr>
          <a:xfrm>
            <a:off x="227621"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227"/>
          <p:cNvSpPr txBox="1">
            <a:spLocks noGrp="1"/>
          </p:cNvSpPr>
          <p:nvPr>
            <p:ph type="body" idx="2"/>
          </p:nvPr>
        </p:nvSpPr>
        <p:spPr>
          <a:xfrm>
            <a:off x="6081104"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227"/>
          <p:cNvSpPr txBox="1">
            <a:spLocks noGrp="1"/>
          </p:cNvSpPr>
          <p:nvPr>
            <p:ph type="body" idx="3"/>
          </p:nvPr>
        </p:nvSpPr>
        <p:spPr>
          <a:xfrm>
            <a:off x="3154363"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1840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_Two Column">
  <p:cSld name="M_Two Column">
    <p:spTree>
      <p:nvGrpSpPr>
        <p:cNvPr id="1" name="Shape 57"/>
        <p:cNvGrpSpPr/>
        <p:nvPr/>
      </p:nvGrpSpPr>
      <p:grpSpPr>
        <a:xfrm>
          <a:off x="0" y="0"/>
          <a:ext cx="0" cy="0"/>
          <a:chOff x="0" y="0"/>
          <a:chExt cx="0" cy="0"/>
        </a:xfrm>
      </p:grpSpPr>
      <p:sp>
        <p:nvSpPr>
          <p:cNvPr id="58" name="Google Shape;58;p120"/>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0"/>
          <p:cNvSpPr txBox="1">
            <a:spLocks noGrp="1"/>
          </p:cNvSpPr>
          <p:nvPr>
            <p:ph type="body" idx="1"/>
          </p:nvPr>
        </p:nvSpPr>
        <p:spPr>
          <a:xfrm>
            <a:off x="227013" y="1137238"/>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 name="Google Shape;60;p120"/>
          <p:cNvSpPr txBox="1">
            <a:spLocks noGrp="1"/>
          </p:cNvSpPr>
          <p:nvPr>
            <p:ph type="body" idx="2"/>
          </p:nvPr>
        </p:nvSpPr>
        <p:spPr>
          <a:xfrm>
            <a:off x="4646428" y="1151529"/>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30681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711843"/>
            <a:ext cx="8688758" cy="4116831"/>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17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C7F69C-BC1A-294A-9DC9-72C6C2D77DB6}"/>
              </a:ext>
            </a:extLst>
          </p:cNvPr>
          <p:cNvSpPr/>
          <p:nvPr/>
        </p:nvSpPr>
        <p:spPr>
          <a:xfrm>
            <a:off x="0" y="0"/>
            <a:ext cx="9144000" cy="844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00849"/>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25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33232-E59F-0945-B3A5-2A2F3CEABB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62010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8B5-9B2F-8543-B857-565951A0B2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5562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4D24-A0B3-E24D-9909-CB5D5678AC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831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35C8C-C333-D040-9EA9-3587514BAA92}"/>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CF2640-E563-1B46-BAB6-65CCE33DC1D9}"/>
              </a:ext>
            </a:extLst>
          </p:cNvPr>
          <p:cNvSpPr/>
          <p:nvPr/>
        </p:nvSpPr>
        <p:spPr>
          <a:xfrm>
            <a:off x="1" y="0"/>
            <a:ext cx="9143999" cy="69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88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3F95F4-0AE4-424D-B91A-41B03E102006}"/>
              </a:ext>
            </a:extLst>
          </p:cNvPr>
          <p:cNvSpPr/>
          <p:nvPr/>
        </p:nvSpPr>
        <p:spPr>
          <a:xfrm>
            <a:off x="0" y="-1"/>
            <a:ext cx="9143999" cy="687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99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625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F2801F-DDDD-5847-AA8D-EB84972A2F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2623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22569E-1174-294E-AF35-A440A55E5969}"/>
              </a:ext>
            </a:extLst>
          </p:cNvPr>
          <p:cNvSpPr/>
          <p:nvPr/>
        </p:nvSpPr>
        <p:spPr>
          <a:xfrm>
            <a:off x="0" y="0"/>
            <a:ext cx="9143999" cy="1007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59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0"/>
            <a:ext cx="2815257" cy="4145883"/>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4576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4318E-0ADA-5345-AEA6-2C26F93762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02913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BCB10-6256-844C-87F7-6E8A0CDEDED5}"/>
              </a:ext>
            </a:extLst>
          </p:cNvPr>
          <p:cNvSpPr/>
          <p:nvPr/>
        </p:nvSpPr>
        <p:spPr>
          <a:xfrm>
            <a:off x="0" y="-1"/>
            <a:ext cx="9143999" cy="67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332012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4D427-0D01-684D-B990-5DC1EED93850}"/>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2230E4D-3E05-E249-BF44-E0E8A77E5C31}"/>
              </a:ext>
            </a:extLst>
          </p:cNvPr>
          <p:cNvSpPr/>
          <p:nvPr userDrawn="1"/>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1422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EE00A-5BBE-C34B-829D-C7890A1D71D1}"/>
              </a:ext>
            </a:extLst>
          </p:cNvPr>
          <p:cNvSpPr/>
          <p:nvPr/>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4267529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er" preserve="1">
  <p:cSld name="Customer">
    <p:spTree>
      <p:nvGrpSpPr>
        <p:cNvPr id="1" name="Shape 38"/>
        <p:cNvGrpSpPr/>
        <p:nvPr/>
      </p:nvGrpSpPr>
      <p:grpSpPr>
        <a:xfrm>
          <a:off x="0" y="0"/>
          <a:ext cx="0" cy="0"/>
          <a:chOff x="0" y="0"/>
          <a:chExt cx="0" cy="0"/>
        </a:xfrm>
      </p:grpSpPr>
      <p:sp>
        <p:nvSpPr>
          <p:cNvPr id="39" name="Google Shape;39;p122"/>
          <p:cNvSpPr/>
          <p:nvPr/>
        </p:nvSpPr>
        <p:spPr>
          <a:xfrm>
            <a:off x="0" y="642347"/>
            <a:ext cx="4459159" cy="4103466"/>
          </a:xfrm>
          <a:prstGeom prst="rect">
            <a:avLst/>
          </a:prstGeom>
          <a:solidFill>
            <a:schemeClr val="bg1">
              <a:lumMod val="95000"/>
            </a:schemeClr>
          </a:solidFill>
          <a:ln>
            <a:noFill/>
          </a:ln>
        </p:spPr>
        <p:txBody>
          <a:bodyPr spcFirstLastPara="1" wrap="square" lIns="137150" tIns="45700" rIns="137150" bIns="91425" anchor="t" anchorCtr="1">
            <a:noAutofit/>
          </a:bodyPr>
          <a:lstStyle/>
          <a:p>
            <a:pPr marL="0" marR="0" lvl="0" indent="0" algn="ctr" rtl="0">
              <a:lnSpc>
                <a:spcPct val="100000"/>
              </a:lnSpc>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40" name="Google Shape;40;p122"/>
          <p:cNvSpPr/>
          <p:nvPr/>
        </p:nvSpPr>
        <p:spPr>
          <a:xfrm>
            <a:off x="4659919" y="227621"/>
            <a:ext cx="4327132" cy="2355680"/>
          </a:xfrm>
          <a:prstGeom prst="roundRect">
            <a:avLst>
              <a:gd name="adj" fmla="val 10114"/>
            </a:avLst>
          </a:prstGeom>
          <a:gradFill>
            <a:gsLst>
              <a:gs pos="0">
                <a:schemeClr val="bg1">
                  <a:lumMod val="95000"/>
                </a:schemeClr>
              </a:gs>
              <a:gs pos="100000">
                <a:srgbClr val="FFFFFF"/>
              </a:gs>
            </a:gsLst>
            <a:path path="circle">
              <a:fillToRect l="50000" t="50000" r="50000" b="50000"/>
            </a:path>
            <a:tileRect/>
          </a:gradFill>
          <a:ln w="12700" cap="flat" cmpd="sng">
            <a:solidFill>
              <a:schemeClr val="accent1"/>
            </a:solidFill>
            <a:prstDash val="solid"/>
            <a:round/>
            <a:headEnd type="none" w="sm" len="sm"/>
            <a:tailEnd type="none" w="sm" len="sm"/>
          </a:ln>
          <a:effectLst>
            <a:outerShdw blurRad="215900" algn="ctr" rotWithShape="0">
              <a:schemeClr val="bg2">
                <a:alpha val="89000"/>
              </a:schemeClr>
            </a:outerShdw>
          </a:effectLst>
        </p:spPr>
        <p:txBody>
          <a:bodyPr spcFirstLastPara="1" wrap="square" lIns="137150" tIns="137150" rIns="137150" bIns="137150" anchor="t" anchorCtr="1">
            <a:noAutofit/>
          </a:bodyPr>
          <a:lstStyle/>
          <a:p>
            <a:pPr marL="0" lvl="0" indent="0" algn="ctr">
              <a:buNone/>
            </a:pPr>
            <a:endParaRPr sz="1200" b="1">
              <a:sym typeface="Arial"/>
            </a:endParaRPr>
          </a:p>
        </p:txBody>
      </p:sp>
      <p:sp>
        <p:nvSpPr>
          <p:cNvPr id="41" name="Google Shape;41;p122"/>
          <p:cNvSpPr txBox="1">
            <a:spLocks noGrp="1"/>
          </p:cNvSpPr>
          <p:nvPr>
            <p:ph type="title"/>
          </p:nvPr>
        </p:nvSpPr>
        <p:spPr>
          <a:xfrm>
            <a:off x="227621" y="227621"/>
            <a:ext cx="4127209" cy="414726"/>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42" name="Google Shape;42;p122"/>
          <p:cNvSpPr txBox="1">
            <a:spLocks noGrp="1"/>
          </p:cNvSpPr>
          <p:nvPr>
            <p:ph type="body" idx="1"/>
          </p:nvPr>
        </p:nvSpPr>
        <p:spPr>
          <a:xfrm>
            <a:off x="465991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3" name="Google Shape;43;p122"/>
          <p:cNvSpPr txBox="1">
            <a:spLocks noGrp="1"/>
          </p:cNvSpPr>
          <p:nvPr>
            <p:ph type="body" idx="2"/>
          </p:nvPr>
        </p:nvSpPr>
        <p:spPr>
          <a:xfrm>
            <a:off x="465991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4" name="Google Shape;44;p122"/>
          <p:cNvSpPr txBox="1">
            <a:spLocks noGrp="1"/>
          </p:cNvSpPr>
          <p:nvPr>
            <p:ph type="body" idx="3"/>
          </p:nvPr>
        </p:nvSpPr>
        <p:spPr>
          <a:xfrm>
            <a:off x="684304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5" name="Google Shape;45;p122"/>
          <p:cNvSpPr txBox="1">
            <a:spLocks noGrp="1"/>
          </p:cNvSpPr>
          <p:nvPr>
            <p:ph type="body" idx="4"/>
          </p:nvPr>
        </p:nvSpPr>
        <p:spPr>
          <a:xfrm>
            <a:off x="684304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6" name="Google Shape;46;p122"/>
          <p:cNvSpPr txBox="1">
            <a:spLocks noGrp="1"/>
          </p:cNvSpPr>
          <p:nvPr>
            <p:ph type="body" idx="5"/>
          </p:nvPr>
        </p:nvSpPr>
        <p:spPr>
          <a:xfrm>
            <a:off x="202219" y="3842388"/>
            <a:ext cx="4152611" cy="969641"/>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Tree>
    <p:extLst>
      <p:ext uri="{BB962C8B-B14F-4D97-AF65-F5344CB8AC3E}">
        <p14:creationId xmlns:p14="http://schemas.microsoft.com/office/powerpoint/2010/main" val="2448053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se Study" preserve="1">
  <p:cSld name="Case Study">
    <p:spTree>
      <p:nvGrpSpPr>
        <p:cNvPr id="1" name="Shape 299"/>
        <p:cNvGrpSpPr/>
        <p:nvPr/>
      </p:nvGrpSpPr>
      <p:grpSpPr>
        <a:xfrm>
          <a:off x="0" y="0"/>
          <a:ext cx="0" cy="0"/>
          <a:chOff x="0" y="0"/>
          <a:chExt cx="0" cy="0"/>
        </a:xfrm>
      </p:grpSpPr>
      <p:sp>
        <p:nvSpPr>
          <p:cNvPr id="18" name="Rounded Rectangle 17">
            <a:extLst>
              <a:ext uri="{FF2B5EF4-FFF2-40B4-BE49-F238E27FC236}">
                <a16:creationId xmlns:a16="http://schemas.microsoft.com/office/drawing/2014/main" id="{0A282A4B-41C3-3242-8353-F0278F59A291}"/>
              </a:ext>
            </a:extLst>
          </p:cNvPr>
          <p:cNvSpPr/>
          <p:nvPr/>
        </p:nvSpPr>
        <p:spPr>
          <a:xfrm>
            <a:off x="6617366" y="201337"/>
            <a:ext cx="2344168" cy="768507"/>
          </a:xfrm>
          <a:prstGeom prst="roundRect">
            <a:avLst>
              <a:gd name="adj" fmla="val 19579"/>
            </a:avLst>
          </a:prstGeom>
          <a:solidFill>
            <a:schemeClr val="bg1"/>
          </a:solidFill>
          <a:ln w="12700" cap="flat" cmpd="sng">
            <a:solidFill>
              <a:schemeClr val="accent1"/>
            </a:solidFill>
            <a:prstDash val="solid"/>
            <a:round/>
            <a:headEnd type="none" w="sm" len="sm"/>
            <a:tailEnd type="none" w="sm" len="sm"/>
          </a:ln>
          <a:effectLst>
            <a:outerShdw blurRad="215900" algn="ctr" rotWithShape="0">
              <a:schemeClr val="accent1">
                <a:alpha val="89000"/>
              </a:schemeClr>
            </a:outerShdw>
          </a:effectLst>
        </p:spPr>
        <p:txBody>
          <a:bodyPr spcFirstLastPara="1" wrap="square" lIns="137150" tIns="137150" rIns="137150" bIns="137150" anchor="t" anchorCtr="1">
            <a:noAutofit/>
          </a:bodyPr>
          <a:lstStyle/>
          <a:p>
            <a:pPr lvl="0" algn="ctr">
              <a:buSzPts val="1200"/>
            </a:pPr>
            <a:endParaRPr lang="en-US" sz="1200" b="1" dirty="0"/>
          </a:p>
        </p:txBody>
      </p:sp>
      <p:sp>
        <p:nvSpPr>
          <p:cNvPr id="302" name="Google Shape;302;g73b29b4557_3_95"/>
          <p:cNvSpPr txBox="1">
            <a:spLocks noGrp="1"/>
          </p:cNvSpPr>
          <p:nvPr>
            <p:ph type="title"/>
          </p:nvPr>
        </p:nvSpPr>
        <p:spPr>
          <a:xfrm>
            <a:off x="202327" y="290862"/>
            <a:ext cx="6415039" cy="41616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1800">
                <a:solidFill>
                  <a:schemeClr val="bg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303" name="Google Shape;303;g73b29b4557_3_95"/>
          <p:cNvSpPr txBox="1">
            <a:spLocks noGrp="1"/>
          </p:cNvSpPr>
          <p:nvPr>
            <p:ph type="body" idx="2"/>
          </p:nvPr>
        </p:nvSpPr>
        <p:spPr>
          <a:xfrm>
            <a:off x="212629" y="3694279"/>
            <a:ext cx="4581794" cy="1119582"/>
          </a:xfrm>
          <a:prstGeom prst="rect">
            <a:avLst/>
          </a:prstGeom>
          <a:noFill/>
          <a:ln>
            <a:noFill/>
          </a:ln>
        </p:spPr>
        <p:txBody>
          <a:bodyPr spcFirstLastPara="1" wrap="square" lIns="91440" tIns="34275" rIns="68575" bIns="342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a:solidFill>
                  <a:schemeClr val="tx1"/>
                </a:solidFill>
                <a:latin typeface="+mn-lt"/>
                <a:ea typeface="Arial"/>
                <a:cs typeface="Arial"/>
                <a:sym typeface="Arial"/>
              </a:defRPr>
            </a:lvl1pPr>
            <a:lvl2pPr marL="914400" lvl="1" indent="-228600" algn="l">
              <a:lnSpc>
                <a:spcPct val="100000"/>
              </a:lnSpc>
              <a:spcBef>
                <a:spcPts val="450"/>
              </a:spcBef>
              <a:spcAft>
                <a:spcPts val="0"/>
              </a:spcAft>
              <a:buClr>
                <a:schemeClr val="dk1"/>
              </a:buClr>
              <a:buSzPts val="1800"/>
              <a:buFont typeface="Arial"/>
              <a:buNone/>
              <a:defRPr sz="975">
                <a:solidFill>
                  <a:srgbClr val="666666"/>
                </a:solidFill>
              </a:defRPr>
            </a:lvl2pPr>
            <a:lvl3pPr marL="1371600" lvl="2" indent="-323850" algn="l">
              <a:lnSpc>
                <a:spcPct val="100000"/>
              </a:lnSpc>
              <a:spcBef>
                <a:spcPts val="500"/>
              </a:spcBef>
              <a:spcAft>
                <a:spcPts val="0"/>
              </a:spcAft>
              <a:buClr>
                <a:schemeClr val="dk1"/>
              </a:buClr>
              <a:buSzPts val="1500"/>
              <a:buChar char="•"/>
              <a:defRPr>
                <a:latin typeface="Arial"/>
                <a:ea typeface="Arial"/>
                <a:cs typeface="Arial"/>
                <a:sym typeface="Arial"/>
              </a:defRPr>
            </a:lvl3pPr>
            <a:lvl4pPr marL="1828800" lvl="3" indent="-317500" algn="l">
              <a:lnSpc>
                <a:spcPct val="100000"/>
              </a:lnSpc>
              <a:spcBef>
                <a:spcPts val="500"/>
              </a:spcBef>
              <a:spcAft>
                <a:spcPts val="0"/>
              </a:spcAft>
              <a:buClr>
                <a:schemeClr val="dk1"/>
              </a:buClr>
              <a:buSzPts val="1400"/>
              <a:buChar char="•"/>
              <a:defRPr>
                <a:latin typeface="Arial"/>
                <a:ea typeface="Arial"/>
                <a:cs typeface="Arial"/>
                <a:sym typeface="Arial"/>
              </a:defRPr>
            </a:lvl4pPr>
            <a:lvl5pPr marL="2286000" lvl="4" indent="-317500" algn="l">
              <a:lnSpc>
                <a:spcPct val="100000"/>
              </a:lnSpc>
              <a:spcBef>
                <a:spcPts val="5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304" name="Google Shape;304;g73b29b4557_3_95"/>
          <p:cNvSpPr txBox="1">
            <a:spLocks noGrp="1"/>
          </p:cNvSpPr>
          <p:nvPr>
            <p:ph type="body" idx="3" hasCustomPrompt="1"/>
          </p:nvPr>
        </p:nvSpPr>
        <p:spPr>
          <a:xfrm>
            <a:off x="202325" y="684457"/>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Challenge</a:t>
            </a:r>
            <a:endParaRPr dirty="0"/>
          </a:p>
        </p:txBody>
      </p:sp>
      <p:sp>
        <p:nvSpPr>
          <p:cNvPr id="305" name="Google Shape;305;g73b29b4557_3_95"/>
          <p:cNvSpPr txBox="1">
            <a:spLocks noGrp="1"/>
          </p:cNvSpPr>
          <p:nvPr>
            <p:ph type="body" idx="4"/>
          </p:nvPr>
        </p:nvSpPr>
        <p:spPr>
          <a:xfrm>
            <a:off x="201488" y="973381"/>
            <a:ext cx="4572000" cy="1119582"/>
          </a:xfrm>
          <a:prstGeom prst="rect">
            <a:avLst/>
          </a:prstGeom>
          <a:noFill/>
          <a:ln>
            <a:noFill/>
          </a:ln>
        </p:spPr>
        <p:txBody>
          <a:bodyPr spcFirstLastPara="1" wrap="square" lIns="91440" tIns="36575" rIns="64000" bIns="36575" anchor="t" anchorCtr="0">
            <a:normAutofit/>
          </a:bodyPr>
          <a:lstStyle>
            <a:lvl1pPr marL="120650" lvl="0" indent="-120650" algn="l">
              <a:lnSpc>
                <a:spcPct val="100000"/>
              </a:lnSpc>
              <a:spcBef>
                <a:spcPts val="500"/>
              </a:spcBef>
              <a:spcAft>
                <a:spcPts val="0"/>
              </a:spcAft>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dirty="0"/>
              <a:t>Click to edit Master text styles</a:t>
            </a:r>
          </a:p>
        </p:txBody>
      </p:sp>
      <p:sp>
        <p:nvSpPr>
          <p:cNvPr id="306" name="Google Shape;306;g73b29b4557_3_95"/>
          <p:cNvSpPr txBox="1">
            <a:spLocks noGrp="1"/>
          </p:cNvSpPr>
          <p:nvPr>
            <p:ph type="body" idx="5" hasCustomPrompt="1"/>
          </p:nvPr>
        </p:nvSpPr>
        <p:spPr>
          <a:xfrm>
            <a:off x="213465" y="2016028"/>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Solution</a:t>
            </a:r>
            <a:endParaRPr dirty="0"/>
          </a:p>
        </p:txBody>
      </p:sp>
      <p:sp>
        <p:nvSpPr>
          <p:cNvPr id="307" name="Google Shape;307;g73b29b4557_3_95"/>
          <p:cNvSpPr txBox="1">
            <a:spLocks noGrp="1"/>
          </p:cNvSpPr>
          <p:nvPr>
            <p:ph type="body" idx="6"/>
          </p:nvPr>
        </p:nvSpPr>
        <p:spPr>
          <a:xfrm>
            <a:off x="212628" y="2308491"/>
            <a:ext cx="4572000" cy="1119582"/>
          </a:xfrm>
          <a:prstGeom prst="rect">
            <a:avLst/>
          </a:prstGeom>
          <a:noFill/>
          <a:ln>
            <a:noFill/>
          </a:ln>
        </p:spPr>
        <p:txBody>
          <a:bodyPr spcFirstLastPara="1" wrap="square" lIns="91440" tIns="36575" rIns="64000" bIns="365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308" name="Google Shape;308;g73b29b4557_3_95"/>
          <p:cNvSpPr txBox="1">
            <a:spLocks noGrp="1"/>
          </p:cNvSpPr>
          <p:nvPr>
            <p:ph type="body" idx="7" hasCustomPrompt="1"/>
          </p:nvPr>
        </p:nvSpPr>
        <p:spPr>
          <a:xfrm>
            <a:off x="212628" y="3401815"/>
            <a:ext cx="4572000" cy="292608"/>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Why Hazelcast</a:t>
            </a:r>
            <a:endParaRPr dirty="0"/>
          </a:p>
        </p:txBody>
      </p:sp>
      <p:sp>
        <p:nvSpPr>
          <p:cNvPr id="311" name="Google Shape;311;g73b29b4557_3_95"/>
          <p:cNvSpPr txBox="1"/>
          <p:nvPr/>
        </p:nvSpPr>
        <p:spPr>
          <a:xfrm>
            <a:off x="5241956" y="407406"/>
            <a:ext cx="0" cy="0"/>
          </a:xfrm>
          <a:prstGeom prst="rect">
            <a:avLst/>
          </a:prstGeom>
          <a:solidFill>
            <a:schemeClr val="lt1"/>
          </a:solidFill>
          <a:ln>
            <a:noFill/>
          </a:ln>
        </p:spPr>
        <p:txBody>
          <a:bodyPr spcFirstLastPara="1" wrap="square" lIns="64000" tIns="36575" rIns="64000" bIns="36575" anchor="t" anchorCtr="0">
            <a:noAutofit/>
          </a:bodyPr>
          <a:lstStyle/>
          <a:p>
            <a:pPr marL="0" marR="0" lvl="0" indent="0" algn="l" rtl="0">
              <a:lnSpc>
                <a:spcPct val="80000"/>
              </a:lnSpc>
              <a:spcBef>
                <a:spcPts val="0"/>
              </a:spcBef>
              <a:spcAft>
                <a:spcPts val="0"/>
              </a:spcAft>
              <a:buClr>
                <a:srgbClr val="000000"/>
              </a:buClr>
              <a:buSzPts val="450"/>
              <a:buFont typeface="Arial"/>
              <a:buNone/>
            </a:pPr>
            <a:endParaRPr sz="450" b="0" i="0" u="none" strike="noStrike" cap="none">
              <a:solidFill>
                <a:schemeClr val="accent1"/>
              </a:solidFill>
              <a:latin typeface="Arial"/>
              <a:ea typeface="Arial"/>
              <a:cs typeface="Arial"/>
              <a:sym typeface="Arial"/>
            </a:endParaRPr>
          </a:p>
        </p:txBody>
      </p:sp>
      <p:sp>
        <p:nvSpPr>
          <p:cNvPr id="12" name="Google Shape;304;g73b29b4557_3_95">
            <a:extLst>
              <a:ext uri="{FF2B5EF4-FFF2-40B4-BE49-F238E27FC236}">
                <a16:creationId xmlns:a16="http://schemas.microsoft.com/office/drawing/2014/main" id="{020044BB-F23A-5A41-9C1A-BBC45E0218EB}"/>
              </a:ext>
            </a:extLst>
          </p:cNvPr>
          <p:cNvSpPr txBox="1">
            <a:spLocks noGrp="1"/>
          </p:cNvSpPr>
          <p:nvPr>
            <p:ph type="body" idx="12" hasCustomPrompt="1"/>
          </p:nvPr>
        </p:nvSpPr>
        <p:spPr>
          <a:xfrm>
            <a:off x="175166" y="108195"/>
            <a:ext cx="4572000" cy="179129"/>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900" b="0" i="0" spc="100" baseline="0">
                <a:solidFill>
                  <a:schemeClr val="accent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CUSTOMER CASE STUDY</a:t>
            </a:r>
          </a:p>
        </p:txBody>
      </p:sp>
    </p:spTree>
    <p:extLst>
      <p:ext uri="{BB962C8B-B14F-4D97-AF65-F5344CB8AC3E}">
        <p14:creationId xmlns:p14="http://schemas.microsoft.com/office/powerpoint/2010/main" val="18888996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64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 No Logo">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FB8F40-45E2-134A-B364-1064A344330B}"/>
              </a:ext>
            </a:extLst>
          </p:cNvPr>
          <p:cNvSpPr/>
          <p:nvPr/>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BEB5EE-9DB6-DF44-857F-2C98186A3D54}"/>
              </a:ext>
            </a:extLst>
          </p:cNvPr>
          <p:cNvSpPr/>
          <p:nvPr userDrawn="1"/>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89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77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EAD22B1D-369F-DE47-BBDC-EC643C4B28EE}"/>
              </a:ext>
            </a:extLst>
          </p:cNvPr>
          <p:cNvSpPr/>
          <p:nvPr/>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E2214D-C408-B648-A05A-6B8242FB0C4E}"/>
              </a:ext>
            </a:extLst>
          </p:cNvPr>
          <p:cNvSpPr/>
          <p:nvPr userDrawn="1"/>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38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64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5"/>
        <p:cNvGrpSpPr/>
        <p:nvPr/>
      </p:nvGrpSpPr>
      <p:grpSpPr>
        <a:xfrm>
          <a:off x="0" y="0"/>
          <a:ext cx="0" cy="0"/>
          <a:chOff x="0" y="0"/>
          <a:chExt cx="0" cy="0"/>
        </a:xfrm>
      </p:grpSpPr>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6750"/>
            <a:ext cx="8688758" cy="4096637"/>
          </a:xfrm>
          <a:prstGeom prst="rect">
            <a:avLst/>
          </a:prstGeom>
        </p:spPr>
        <p:txBody>
          <a:bodyPr vert="horz" lIns="64008" tIns="36576" rIns="64008" bIns="36576" rtlCol="0">
            <a:noAutofit/>
          </a:bodyPr>
          <a:lstStyle/>
          <a:p>
            <a:pPr lvl="0"/>
            <a:r>
              <a:rPr lang="en-US" sz="2000" dirty="0"/>
              <a:t>Level 1</a:t>
            </a:r>
          </a:p>
          <a:p>
            <a:pPr lvl="1"/>
            <a:r>
              <a:rPr lang="en-US" dirty="0"/>
              <a:t>Level 2</a:t>
            </a:r>
          </a:p>
          <a:p>
            <a:pPr lvl="2"/>
            <a:r>
              <a:rPr lang="en-US" dirty="0"/>
              <a:t>Level3</a:t>
            </a:r>
          </a:p>
          <a:p>
            <a:pPr lvl="3"/>
            <a:r>
              <a:rPr lang="en-US" dirty="0"/>
              <a:t>Level 4</a:t>
            </a:r>
          </a:p>
          <a:p>
            <a:pPr lvl="4"/>
            <a:r>
              <a:rPr lang="en-US" dirty="0"/>
              <a:t>Level 5</a:t>
            </a:r>
          </a:p>
        </p:txBody>
      </p:sp>
      <p:pic>
        <p:nvPicPr>
          <p:cNvPr id="6" name="Picture 5" descr="Text, icon&#10;&#10;Description automatically generated with medium confidence">
            <a:extLst>
              <a:ext uri="{FF2B5EF4-FFF2-40B4-BE49-F238E27FC236}">
                <a16:creationId xmlns:a16="http://schemas.microsoft.com/office/drawing/2014/main" id="{410232F9-822D-514B-9CAD-6F0C1F24A197}"/>
              </a:ext>
            </a:extLst>
          </p:cNvPr>
          <p:cNvPicPr>
            <a:picLocks noChangeAspect="1"/>
          </p:cNvPicPr>
          <p:nvPr/>
        </p:nvPicPr>
        <p:blipFill>
          <a:blip r:embed="rId29"/>
          <a:stretch>
            <a:fillRect/>
          </a:stretch>
        </p:blipFill>
        <p:spPr>
          <a:xfrm>
            <a:off x="227620" y="4843648"/>
            <a:ext cx="1053643" cy="216591"/>
          </a:xfrm>
          <a:prstGeom prst="rect">
            <a:avLst/>
          </a:prstGeom>
        </p:spPr>
      </p:pic>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8" name="Picture 7" descr="Text, icon&#10;&#10;Description automatically generated with medium confidence">
            <a:extLst>
              <a:ext uri="{FF2B5EF4-FFF2-40B4-BE49-F238E27FC236}">
                <a16:creationId xmlns:a16="http://schemas.microsoft.com/office/drawing/2014/main" id="{AA21039E-8DBB-614B-92F4-FCBB7D218DAD}"/>
              </a:ext>
            </a:extLst>
          </p:cNvPr>
          <p:cNvPicPr>
            <a:picLocks noChangeAspect="1"/>
          </p:cNvPicPr>
          <p:nvPr userDrawn="1"/>
        </p:nvPicPr>
        <p:blipFill>
          <a:blip r:embed="rId29"/>
          <a:stretch>
            <a:fillRect/>
          </a:stretch>
        </p:blipFill>
        <p:spPr>
          <a:xfrm>
            <a:off x="227620" y="4843648"/>
            <a:ext cx="1053643" cy="216591"/>
          </a:xfrm>
          <a:prstGeom prst="rect">
            <a:avLst/>
          </a:prstGeom>
        </p:spPr>
      </p:pic>
      <p:sp>
        <p:nvSpPr>
          <p:cNvPr id="9" name="Google Shape;8;p1">
            <a:extLst>
              <a:ext uri="{FF2B5EF4-FFF2-40B4-BE49-F238E27FC236}">
                <a16:creationId xmlns:a16="http://schemas.microsoft.com/office/drawing/2014/main" id="{98D5B4DF-D0F9-5049-BF98-7BE0D4240A3E}"/>
              </a:ext>
            </a:extLst>
          </p:cNvPr>
          <p:cNvSpPr txBox="1"/>
          <p:nvPr userDrawn="1"/>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093171790"/>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51" r:id="rId15"/>
    <p:sldLayoutId id="2147483854" r:id="rId16"/>
    <p:sldLayoutId id="2147483848" r:id="rId17"/>
    <p:sldLayoutId id="2147483849" r:id="rId18"/>
    <p:sldLayoutId id="2147483850" r:id="rId19"/>
    <p:sldLayoutId id="2147483852" r:id="rId20"/>
    <p:sldLayoutId id="2147483853" r:id="rId21"/>
    <p:sldLayoutId id="2147483879" r:id="rId22"/>
    <p:sldLayoutId id="2147483880" r:id="rId23"/>
    <p:sldLayoutId id="2147483881" r:id="rId24"/>
    <p:sldLayoutId id="2147483882" r:id="rId25"/>
    <p:sldLayoutId id="2147483883" r:id="rId26"/>
    <p:sldLayoutId id="2147483884" r:id="rId27"/>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0"/>
        </a:spcBef>
        <a:spcAft>
          <a:spcPts val="0"/>
        </a:spcAft>
        <a:buClr>
          <a:schemeClr val="accent1"/>
        </a:buClr>
        <a:buSzPct val="80000"/>
        <a:buFont typeface="Arial"/>
        <a:buChar char="✦"/>
        <a:tabLst/>
        <a:defRPr lang="en-US" sz="1400" b="0" i="0" u="none" strike="noStrike" cap="none" baseline="0"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8" orient="horz" pos="372" userDrawn="1">
          <p15:clr>
            <a:srgbClr val="F26B43"/>
          </p15:clr>
        </p15:guide>
        <p15:guide id="9" orient="horz" pos="132" userDrawn="1">
          <p15:clr>
            <a:srgbClr val="F26B43"/>
          </p15:clr>
        </p15:guide>
        <p15:guide id="10" orient="horz" pos="4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11" name="Rectangle 10">
            <a:extLst>
              <a:ext uri="{FF2B5EF4-FFF2-40B4-BE49-F238E27FC236}">
                <a16:creationId xmlns:a16="http://schemas.microsoft.com/office/drawing/2014/main" id="{D5B6EDDD-CC29-B349-9790-84B86F91973A}"/>
              </a:ext>
            </a:extLst>
          </p:cNvPr>
          <p:cNvSpPr/>
          <p:nvPr/>
        </p:nvSpPr>
        <p:spPr>
          <a:xfrm>
            <a:off x="0" y="4763387"/>
            <a:ext cx="9144000" cy="380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Rectangle 1">
            <a:extLst>
              <a:ext uri="{FF2B5EF4-FFF2-40B4-BE49-F238E27FC236}">
                <a16:creationId xmlns:a16="http://schemas.microsoft.com/office/drawing/2014/main" id="{4AB41DFC-60DF-F74C-AF56-6300B4AD4B58}"/>
              </a:ext>
            </a:extLst>
          </p:cNvPr>
          <p:cNvSpPr/>
          <p:nvPr/>
        </p:nvSpPr>
        <p:spPr>
          <a:xfrm>
            <a:off x="0" y="0"/>
            <a:ext cx="9144000" cy="653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rmAutofit/>
          </a:bodyPr>
          <a:lstStyle/>
          <a:p>
            <a:r>
              <a:rPr lang="en-US" dirty="0"/>
              <a:t>Click to edit Master title style</a:t>
            </a:r>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7512"/>
            <a:ext cx="8688758" cy="4096512"/>
          </a:xfrm>
          <a:prstGeom prst="rect">
            <a:avLst/>
          </a:prstGeom>
        </p:spPr>
        <p:txBody>
          <a:bodyPr vert="horz" lIns="64008" tIns="36576" rIns="64008" bIns="36576" rtlCol="0">
            <a:normAutofit/>
          </a:bodyPr>
          <a:lstStyle/>
          <a:p>
            <a:pPr lvl="0"/>
            <a:r>
              <a:rPr lang="en-US" sz="2000" dirty="0"/>
              <a:t>Level 1</a:t>
            </a:r>
          </a:p>
          <a:p>
            <a:pPr lvl="1"/>
            <a:r>
              <a:rPr lang="en-US" dirty="0"/>
              <a:t>Level 2</a:t>
            </a:r>
          </a:p>
          <a:p>
            <a:pPr lvl="2"/>
            <a:r>
              <a:rPr lang="en-US" dirty="0"/>
              <a:t>Level 3</a:t>
            </a:r>
          </a:p>
          <a:p>
            <a:pPr lvl="3"/>
            <a:r>
              <a:rPr lang="en-US" dirty="0"/>
              <a:t>Level 4</a:t>
            </a:r>
          </a:p>
          <a:p>
            <a:pPr lvl="4"/>
            <a:r>
              <a:rPr lang="en-US" dirty="0"/>
              <a:t>Level 5</a:t>
            </a:r>
          </a:p>
        </p:txBody>
      </p:sp>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12" name="Picture 11" descr="Text, icon&#10;&#10;Description automatically generated with medium confidence">
            <a:extLst>
              <a:ext uri="{FF2B5EF4-FFF2-40B4-BE49-F238E27FC236}">
                <a16:creationId xmlns:a16="http://schemas.microsoft.com/office/drawing/2014/main" id="{EAB029B6-418F-9B46-8301-0B68E2690281}"/>
              </a:ext>
            </a:extLst>
          </p:cNvPr>
          <p:cNvPicPr>
            <a:picLocks noChangeAspect="1"/>
          </p:cNvPicPr>
          <p:nvPr/>
        </p:nvPicPr>
        <p:blipFill>
          <a:blip r:embed="rId17"/>
          <a:stretch>
            <a:fillRect/>
          </a:stretch>
        </p:blipFill>
        <p:spPr>
          <a:xfrm>
            <a:off x="227620" y="4843648"/>
            <a:ext cx="1053643" cy="216591"/>
          </a:xfrm>
          <a:prstGeom prst="rect">
            <a:avLst/>
          </a:prstGeom>
        </p:spPr>
      </p:pic>
    </p:spTree>
    <p:extLst>
      <p:ext uri="{BB962C8B-B14F-4D97-AF65-F5344CB8AC3E}">
        <p14:creationId xmlns:p14="http://schemas.microsoft.com/office/powerpoint/2010/main" val="25527189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500"/>
        </a:spcBef>
        <a:spcAft>
          <a:spcPts val="0"/>
        </a:spcAft>
        <a:buClr>
          <a:schemeClr val="accent1"/>
        </a:buClr>
        <a:buSzPct val="80000"/>
        <a:buFont typeface="Arial"/>
        <a:buChar char="✦"/>
        <a:tabLst/>
        <a:defRPr lang="en-US" sz="1400" b="0" i="0" u="none" strike="noStrike" cap="none"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5" orient="horz" pos="372">
          <p15:clr>
            <a:srgbClr val="F26B43"/>
          </p15:clr>
        </p15:guide>
        <p15:guide id="6" orient="horz" pos="132">
          <p15:clr>
            <a:srgbClr val="F26B43"/>
          </p15:clr>
        </p15:guide>
        <p15:guide id="7"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spring.io/microservic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hazelcast.com/get-started/"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hazelcast.com/products/viridian/"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mailto:developer-relations@hazelcast.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GB" b="0" dirty="0"/>
              <a:t>Real-time Stream Processing in Spring Made Easy</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295"/>
          <p:cNvGrpSpPr/>
          <p:nvPr/>
        </p:nvGrpSpPr>
        <p:grpSpPr>
          <a:xfrm>
            <a:off x="1664" y="1453627"/>
            <a:ext cx="2280879" cy="3215831"/>
            <a:chOff x="1664" y="1453627"/>
            <a:chExt cx="2280879" cy="3215831"/>
          </a:xfrm>
        </p:grpSpPr>
        <p:sp>
          <p:nvSpPr>
            <p:cNvPr id="831" name="Google Shape;831;p295"/>
            <p:cNvSpPr/>
            <p:nvPr/>
          </p:nvSpPr>
          <p:spPr>
            <a:xfrm>
              <a:off x="1175243" y="2126010"/>
              <a:ext cx="1107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Continuous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Business Events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Pipeline</a:t>
              </a:r>
              <a:endParaRPr sz="900" b="0" i="0" u="none" strike="noStrike" cap="none">
                <a:solidFill>
                  <a:schemeClr val="accent1"/>
                </a:solidFill>
                <a:latin typeface="Arial"/>
                <a:ea typeface="Arial"/>
                <a:cs typeface="Arial"/>
                <a:sym typeface="Arial"/>
              </a:endParaRPr>
            </a:p>
          </p:txBody>
        </p:sp>
        <p:cxnSp>
          <p:nvCxnSpPr>
            <p:cNvPr id="832" name="Google Shape;832;p295"/>
            <p:cNvCxnSpPr/>
            <p:nvPr/>
          </p:nvCxnSpPr>
          <p:spPr>
            <a:xfrm>
              <a:off x="1377103" y="2863436"/>
              <a:ext cx="756893" cy="0"/>
            </a:xfrm>
            <a:prstGeom prst="straightConnector1">
              <a:avLst/>
            </a:prstGeom>
            <a:noFill/>
            <a:ln w="19050" cap="flat" cmpd="sng">
              <a:solidFill>
                <a:schemeClr val="lt2"/>
              </a:solidFill>
              <a:prstDash val="solid"/>
              <a:round/>
              <a:headEnd type="none" w="sm" len="sm"/>
              <a:tailEnd type="triangle" w="med" len="med"/>
            </a:ln>
          </p:spPr>
        </p:cxnSp>
        <p:grpSp>
          <p:nvGrpSpPr>
            <p:cNvPr id="833" name="Google Shape;833;p295"/>
            <p:cNvGrpSpPr/>
            <p:nvPr/>
          </p:nvGrpSpPr>
          <p:grpSpPr>
            <a:xfrm>
              <a:off x="1664" y="1453627"/>
              <a:ext cx="1303793" cy="2844360"/>
              <a:chOff x="1664" y="1453627"/>
              <a:chExt cx="1303793" cy="2844360"/>
            </a:xfrm>
          </p:grpSpPr>
          <p:pic>
            <p:nvPicPr>
              <p:cNvPr id="834" name="Google Shape;834;p295" descr="A drawing of a face&#10;&#10;Description automatically generated"/>
              <p:cNvPicPr preferRelativeResize="0"/>
              <p:nvPr/>
            </p:nvPicPr>
            <p:blipFill rotWithShape="1">
              <a:blip r:embed="rId3">
                <a:alphaModFix/>
              </a:blip>
              <a:srcRect/>
              <a:stretch/>
            </p:blipFill>
            <p:spPr>
              <a:xfrm>
                <a:off x="922337" y="2789015"/>
                <a:ext cx="215445" cy="215445"/>
              </a:xfrm>
              <a:prstGeom prst="rect">
                <a:avLst/>
              </a:prstGeom>
              <a:noFill/>
              <a:ln>
                <a:noFill/>
              </a:ln>
            </p:spPr>
          </p:pic>
          <p:pic>
            <p:nvPicPr>
              <p:cNvPr id="835" name="Google Shape;835;p295" descr="A picture containing drawing&#10;&#10;Description automatically generated"/>
              <p:cNvPicPr preferRelativeResize="0"/>
              <p:nvPr/>
            </p:nvPicPr>
            <p:blipFill rotWithShape="1">
              <a:blip r:embed="rId4">
                <a:alphaModFix/>
              </a:blip>
              <a:srcRect/>
              <a:stretch/>
            </p:blipFill>
            <p:spPr>
              <a:xfrm>
                <a:off x="926875" y="2389908"/>
                <a:ext cx="205794" cy="205794"/>
              </a:xfrm>
              <a:prstGeom prst="rect">
                <a:avLst/>
              </a:prstGeom>
              <a:noFill/>
              <a:ln>
                <a:noFill/>
              </a:ln>
            </p:spPr>
          </p:pic>
          <p:pic>
            <p:nvPicPr>
              <p:cNvPr id="836" name="Google Shape;836;p295" descr="A picture containing drawing&#10;&#10;Description automatically generated"/>
              <p:cNvPicPr preferRelativeResize="0"/>
              <p:nvPr/>
            </p:nvPicPr>
            <p:blipFill rotWithShape="1">
              <a:blip r:embed="rId5">
                <a:alphaModFix/>
              </a:blip>
              <a:srcRect/>
              <a:stretch/>
            </p:blipFill>
            <p:spPr>
              <a:xfrm>
                <a:off x="958342" y="3421026"/>
                <a:ext cx="138748" cy="184997"/>
              </a:xfrm>
              <a:prstGeom prst="rect">
                <a:avLst/>
              </a:prstGeom>
              <a:noFill/>
              <a:ln>
                <a:noFill/>
              </a:ln>
            </p:spPr>
          </p:pic>
          <p:pic>
            <p:nvPicPr>
              <p:cNvPr id="837" name="Google Shape;837;p295" descr="A picture containing building, room, scene&#10;&#10;Description automatically generated"/>
              <p:cNvPicPr preferRelativeResize="0"/>
              <p:nvPr/>
            </p:nvPicPr>
            <p:blipFill rotWithShape="1">
              <a:blip r:embed="rId6">
                <a:alphaModFix/>
              </a:blip>
              <a:srcRect/>
              <a:stretch/>
            </p:blipFill>
            <p:spPr>
              <a:xfrm>
                <a:off x="956730" y="4035942"/>
                <a:ext cx="138749" cy="184999"/>
              </a:xfrm>
              <a:prstGeom prst="rect">
                <a:avLst/>
              </a:prstGeom>
              <a:noFill/>
              <a:ln>
                <a:noFill/>
              </a:ln>
            </p:spPr>
          </p:pic>
          <p:pic>
            <p:nvPicPr>
              <p:cNvPr id="838" name="Google Shape;838;p295" descr="A picture containing drawing&#10;&#10;Description automatically generated"/>
              <p:cNvPicPr preferRelativeResize="0"/>
              <p:nvPr/>
            </p:nvPicPr>
            <p:blipFill rotWithShape="1">
              <a:blip r:embed="rId7">
                <a:alphaModFix/>
              </a:blip>
              <a:srcRect/>
              <a:stretch/>
            </p:blipFill>
            <p:spPr>
              <a:xfrm>
                <a:off x="943278" y="2077026"/>
                <a:ext cx="169814" cy="169814"/>
              </a:xfrm>
              <a:prstGeom prst="rect">
                <a:avLst/>
              </a:prstGeom>
              <a:noFill/>
              <a:ln>
                <a:noFill/>
              </a:ln>
            </p:spPr>
          </p:pic>
          <p:sp>
            <p:nvSpPr>
              <p:cNvPr id="839" name="Google Shape;839;p295"/>
              <p:cNvSpPr/>
              <p:nvPr/>
            </p:nvSpPr>
            <p:spPr>
              <a:xfrm>
                <a:off x="1191757" y="1453627"/>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40" name="Google Shape;840;p295" descr="A picture containing transport, wheel&#10;&#10;Description automatically generated"/>
              <p:cNvPicPr preferRelativeResize="0"/>
              <p:nvPr/>
            </p:nvPicPr>
            <p:blipFill rotWithShape="1">
              <a:blip r:embed="rId8">
                <a:alphaModFix/>
              </a:blip>
              <a:srcRect/>
              <a:stretch/>
            </p:blipFill>
            <p:spPr>
              <a:xfrm>
                <a:off x="960332" y="1495640"/>
                <a:ext cx="131738" cy="219563"/>
              </a:xfrm>
              <a:prstGeom prst="rect">
                <a:avLst/>
              </a:prstGeom>
              <a:noFill/>
              <a:ln>
                <a:noFill/>
              </a:ln>
            </p:spPr>
          </p:pic>
          <p:pic>
            <p:nvPicPr>
              <p:cNvPr id="841" name="Google Shape;841;p295" descr="Background pattern&#10;&#10;Description automatically generated"/>
              <p:cNvPicPr preferRelativeResize="0"/>
              <p:nvPr/>
            </p:nvPicPr>
            <p:blipFill rotWithShape="1">
              <a:blip r:embed="rId9">
                <a:alphaModFix/>
              </a:blip>
              <a:srcRect/>
              <a:stretch/>
            </p:blipFill>
            <p:spPr>
              <a:xfrm>
                <a:off x="929596" y="3140871"/>
                <a:ext cx="192985" cy="192985"/>
              </a:xfrm>
              <a:prstGeom prst="rect">
                <a:avLst/>
              </a:prstGeom>
              <a:noFill/>
              <a:ln>
                <a:noFill/>
              </a:ln>
            </p:spPr>
          </p:pic>
          <p:pic>
            <p:nvPicPr>
              <p:cNvPr id="842" name="Google Shape;842;p295" descr="A picture containing building, room, scene&#10;&#10;Description automatically generated"/>
              <p:cNvPicPr preferRelativeResize="0"/>
              <p:nvPr/>
            </p:nvPicPr>
            <p:blipFill rotWithShape="1">
              <a:blip r:embed="rId6">
                <a:alphaModFix/>
              </a:blip>
              <a:srcRect/>
              <a:stretch/>
            </p:blipFill>
            <p:spPr>
              <a:xfrm rot="5400000">
                <a:off x="960596" y="1790916"/>
                <a:ext cx="138749" cy="184999"/>
              </a:xfrm>
              <a:prstGeom prst="rect">
                <a:avLst/>
              </a:prstGeom>
              <a:noFill/>
              <a:ln>
                <a:noFill/>
              </a:ln>
            </p:spPr>
          </p:pic>
          <p:pic>
            <p:nvPicPr>
              <p:cNvPr id="843" name="Google Shape;843;p295" descr="Ethernet with solid fill"/>
              <p:cNvPicPr preferRelativeResize="0"/>
              <p:nvPr/>
            </p:nvPicPr>
            <p:blipFill rotWithShape="1">
              <a:blip r:embed="rId10">
                <a:alphaModFix/>
              </a:blip>
              <a:srcRect/>
              <a:stretch/>
            </p:blipFill>
            <p:spPr>
              <a:xfrm>
                <a:off x="888874" y="3656820"/>
                <a:ext cx="274320" cy="274320"/>
              </a:xfrm>
              <a:prstGeom prst="rect">
                <a:avLst/>
              </a:prstGeom>
              <a:noFill/>
              <a:ln>
                <a:noFill/>
              </a:ln>
            </p:spPr>
          </p:pic>
          <p:sp>
            <p:nvSpPr>
              <p:cNvPr id="844" name="Google Shape;844;p295"/>
              <p:cNvSpPr txBox="1"/>
              <p:nvPr/>
            </p:nvSpPr>
            <p:spPr>
              <a:xfrm>
                <a:off x="1664" y="177569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45" name="Google Shape;845;p295"/>
              <p:cNvSpPr txBox="1"/>
              <p:nvPr/>
            </p:nvSpPr>
            <p:spPr>
              <a:xfrm>
                <a:off x="3190" y="149835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46" name="Google Shape;846;p295"/>
              <p:cNvSpPr txBox="1"/>
              <p:nvPr/>
            </p:nvSpPr>
            <p:spPr>
              <a:xfrm>
                <a:off x="1664" y="2051920"/>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IoT</a:t>
                </a:r>
                <a:endParaRPr sz="1400" b="0" i="0" u="none" strike="noStrike" cap="none">
                  <a:solidFill>
                    <a:srgbClr val="000000"/>
                  </a:solidFill>
                  <a:latin typeface="Arial"/>
                  <a:ea typeface="Arial"/>
                  <a:cs typeface="Arial"/>
                  <a:sym typeface="Arial"/>
                </a:endParaRPr>
              </a:p>
            </p:txBody>
          </p:sp>
          <p:sp>
            <p:nvSpPr>
              <p:cNvPr id="847" name="Google Shape;847;p295"/>
              <p:cNvSpPr txBox="1"/>
              <p:nvPr/>
            </p:nvSpPr>
            <p:spPr>
              <a:xfrm>
                <a:off x="2046" y="232592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Custom Connector</a:t>
                </a:r>
                <a:endParaRPr sz="1400" b="0" i="0" u="none" strike="noStrike" cap="none">
                  <a:solidFill>
                    <a:srgbClr val="000000"/>
                  </a:solidFill>
                  <a:latin typeface="Arial"/>
                  <a:ea typeface="Arial"/>
                  <a:cs typeface="Arial"/>
                  <a:sym typeface="Arial"/>
                </a:endParaRPr>
              </a:p>
            </p:txBody>
          </p:sp>
          <p:sp>
            <p:nvSpPr>
              <p:cNvPr id="848" name="Google Shape;848;p295"/>
              <p:cNvSpPr txBox="1"/>
              <p:nvPr/>
            </p:nvSpPr>
            <p:spPr>
              <a:xfrm>
                <a:off x="1900" y="272756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49" name="Google Shape;849;p295"/>
              <p:cNvSpPr txBox="1"/>
              <p:nvPr/>
            </p:nvSpPr>
            <p:spPr>
              <a:xfrm>
                <a:off x="3935" y="3128688"/>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50" name="Google Shape;850;p295"/>
              <p:cNvSpPr txBox="1"/>
              <p:nvPr/>
            </p:nvSpPr>
            <p:spPr>
              <a:xfrm>
                <a:off x="4625" y="3405642"/>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 Watcher</a:t>
                </a:r>
                <a:endParaRPr sz="1400" b="0" i="0" u="none" strike="noStrike" cap="none">
                  <a:solidFill>
                    <a:srgbClr val="000000"/>
                  </a:solidFill>
                  <a:latin typeface="Arial"/>
                  <a:ea typeface="Arial"/>
                  <a:cs typeface="Arial"/>
                  <a:sym typeface="Arial"/>
                </a:endParaRPr>
              </a:p>
            </p:txBody>
          </p:sp>
          <p:sp>
            <p:nvSpPr>
              <p:cNvPr id="851" name="Google Shape;851;p295"/>
              <p:cNvSpPr txBox="1"/>
              <p:nvPr/>
            </p:nvSpPr>
            <p:spPr>
              <a:xfrm>
                <a:off x="2882" y="3683313"/>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Socket</a:t>
                </a:r>
                <a:endParaRPr sz="1400" b="0" i="0" u="none" strike="noStrike" cap="none">
                  <a:solidFill>
                    <a:srgbClr val="000000"/>
                  </a:solidFill>
                  <a:latin typeface="Arial"/>
                  <a:ea typeface="Arial"/>
                  <a:cs typeface="Arial"/>
                  <a:sym typeface="Arial"/>
                </a:endParaRPr>
              </a:p>
            </p:txBody>
          </p:sp>
          <p:sp>
            <p:nvSpPr>
              <p:cNvPr id="852" name="Google Shape;852;p295"/>
              <p:cNvSpPr txBox="1"/>
              <p:nvPr/>
            </p:nvSpPr>
            <p:spPr>
              <a:xfrm>
                <a:off x="2299" y="3959433"/>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 Events</a:t>
                </a:r>
                <a:endParaRPr sz="1400" b="0" i="0" u="none" strike="noStrike" cap="none">
                  <a:solidFill>
                    <a:srgbClr val="000000"/>
                  </a:solidFill>
                  <a:latin typeface="Arial"/>
                  <a:ea typeface="Arial"/>
                  <a:cs typeface="Arial"/>
                  <a:sym typeface="Arial"/>
                </a:endParaRPr>
              </a:p>
            </p:txBody>
          </p:sp>
        </p:grpSp>
        <p:sp>
          <p:nvSpPr>
            <p:cNvPr id="853" name="Google Shape;853;p295"/>
            <p:cNvSpPr txBox="1"/>
            <p:nvPr/>
          </p:nvSpPr>
          <p:spPr>
            <a:xfrm>
              <a:off x="3732" y="4392459"/>
              <a:ext cx="960416"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Sources</a:t>
              </a:r>
              <a:endParaRPr sz="1400" b="0" i="0" u="none" strike="noStrike" cap="none">
                <a:solidFill>
                  <a:srgbClr val="000000"/>
                </a:solidFill>
                <a:latin typeface="Arial"/>
                <a:ea typeface="Arial"/>
                <a:cs typeface="Arial"/>
                <a:sym typeface="Arial"/>
              </a:endParaRPr>
            </a:p>
          </p:txBody>
        </p:sp>
      </p:grpSp>
      <p:grpSp>
        <p:nvGrpSpPr>
          <p:cNvPr id="854" name="Google Shape;854;p295"/>
          <p:cNvGrpSpPr/>
          <p:nvPr/>
        </p:nvGrpSpPr>
        <p:grpSpPr>
          <a:xfrm>
            <a:off x="6830862" y="1453412"/>
            <a:ext cx="2310890" cy="3215831"/>
            <a:chOff x="6830862" y="1453412"/>
            <a:chExt cx="2310890" cy="3215831"/>
          </a:xfrm>
        </p:grpSpPr>
        <p:cxnSp>
          <p:nvCxnSpPr>
            <p:cNvPr id="855" name="Google Shape;855;p295"/>
            <p:cNvCxnSpPr/>
            <p:nvPr/>
          </p:nvCxnSpPr>
          <p:spPr>
            <a:xfrm>
              <a:off x="7000907" y="2863562"/>
              <a:ext cx="756893" cy="0"/>
            </a:xfrm>
            <a:prstGeom prst="straightConnector1">
              <a:avLst/>
            </a:prstGeom>
            <a:noFill/>
            <a:ln w="19050" cap="flat" cmpd="sng">
              <a:solidFill>
                <a:schemeClr val="lt2"/>
              </a:solidFill>
              <a:prstDash val="solid"/>
              <a:round/>
              <a:headEnd type="none" w="sm" len="sm"/>
              <a:tailEnd type="triangle" w="med" len="med"/>
            </a:ln>
          </p:spPr>
        </p:cxnSp>
        <p:sp>
          <p:nvSpPr>
            <p:cNvPr id="856" name="Google Shape;856;p295"/>
            <p:cNvSpPr txBox="1"/>
            <p:nvPr/>
          </p:nvSpPr>
          <p:spPr>
            <a:xfrm>
              <a:off x="8180443" y="4392244"/>
              <a:ext cx="96041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Sinks</a:t>
              </a:r>
              <a:endParaRPr sz="1400" b="0" i="0" u="none" strike="noStrike" cap="none">
                <a:solidFill>
                  <a:srgbClr val="000000"/>
                </a:solidFill>
                <a:latin typeface="Arial"/>
                <a:ea typeface="Arial"/>
                <a:cs typeface="Arial"/>
                <a:sym typeface="Arial"/>
              </a:endParaRPr>
            </a:p>
          </p:txBody>
        </p:sp>
        <p:grpSp>
          <p:nvGrpSpPr>
            <p:cNvPr id="857" name="Google Shape;857;p295"/>
            <p:cNvGrpSpPr/>
            <p:nvPr/>
          </p:nvGrpSpPr>
          <p:grpSpPr>
            <a:xfrm>
              <a:off x="7843901" y="1453412"/>
              <a:ext cx="1297851" cy="2836022"/>
              <a:chOff x="7843901" y="1453412"/>
              <a:chExt cx="1297851" cy="2836022"/>
            </a:xfrm>
          </p:grpSpPr>
          <p:pic>
            <p:nvPicPr>
              <p:cNvPr id="858" name="Google Shape;858;p295" descr="A drawing of a face&#10;&#10;Description automatically generated"/>
              <p:cNvPicPr preferRelativeResize="0"/>
              <p:nvPr/>
            </p:nvPicPr>
            <p:blipFill rotWithShape="1">
              <a:blip r:embed="rId3">
                <a:alphaModFix/>
              </a:blip>
              <a:srcRect/>
              <a:stretch/>
            </p:blipFill>
            <p:spPr>
              <a:xfrm>
                <a:off x="8010023" y="2788800"/>
                <a:ext cx="215445" cy="215445"/>
              </a:xfrm>
              <a:prstGeom prst="rect">
                <a:avLst/>
              </a:prstGeom>
              <a:noFill/>
              <a:ln>
                <a:noFill/>
              </a:ln>
            </p:spPr>
          </p:pic>
          <p:pic>
            <p:nvPicPr>
              <p:cNvPr id="859" name="Google Shape;859;p295" descr="A picture containing drawing&#10;&#10;Description automatically generated"/>
              <p:cNvPicPr preferRelativeResize="0"/>
              <p:nvPr/>
            </p:nvPicPr>
            <p:blipFill rotWithShape="1">
              <a:blip r:embed="rId5">
                <a:alphaModFix/>
              </a:blip>
              <a:srcRect/>
              <a:stretch/>
            </p:blipFill>
            <p:spPr>
              <a:xfrm>
                <a:off x="8043585" y="4089164"/>
                <a:ext cx="138748" cy="184997"/>
              </a:xfrm>
              <a:prstGeom prst="rect">
                <a:avLst/>
              </a:prstGeom>
              <a:noFill/>
              <a:ln>
                <a:noFill/>
              </a:ln>
            </p:spPr>
          </p:pic>
          <p:pic>
            <p:nvPicPr>
              <p:cNvPr id="860" name="Google Shape;860;p295" descr="A picture containing building, room, scene&#10;&#10;Description automatically generated"/>
              <p:cNvPicPr preferRelativeResize="0"/>
              <p:nvPr/>
            </p:nvPicPr>
            <p:blipFill rotWithShape="1">
              <a:blip r:embed="rId6">
                <a:alphaModFix/>
              </a:blip>
              <a:srcRect/>
              <a:stretch/>
            </p:blipFill>
            <p:spPr>
              <a:xfrm>
                <a:off x="8047332" y="3422076"/>
                <a:ext cx="138749" cy="184999"/>
              </a:xfrm>
              <a:prstGeom prst="rect">
                <a:avLst/>
              </a:prstGeom>
              <a:noFill/>
              <a:ln>
                <a:noFill/>
              </a:ln>
            </p:spPr>
          </p:pic>
          <p:sp>
            <p:nvSpPr>
              <p:cNvPr id="861" name="Google Shape;861;p295"/>
              <p:cNvSpPr/>
              <p:nvPr/>
            </p:nvSpPr>
            <p:spPr>
              <a:xfrm rot="10800000">
                <a:off x="7843901" y="1453412"/>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62" name="Google Shape;862;p295" descr="A picture containing transport, wheel&#10;&#10;Description automatically generated"/>
              <p:cNvPicPr preferRelativeResize="0"/>
              <p:nvPr/>
            </p:nvPicPr>
            <p:blipFill rotWithShape="1">
              <a:blip r:embed="rId8">
                <a:alphaModFix/>
              </a:blip>
              <a:srcRect/>
              <a:stretch/>
            </p:blipFill>
            <p:spPr>
              <a:xfrm>
                <a:off x="8048018" y="1495425"/>
                <a:ext cx="131738" cy="219563"/>
              </a:xfrm>
              <a:prstGeom prst="rect">
                <a:avLst/>
              </a:prstGeom>
              <a:noFill/>
              <a:ln>
                <a:noFill/>
              </a:ln>
            </p:spPr>
          </p:pic>
          <p:pic>
            <p:nvPicPr>
              <p:cNvPr id="863" name="Google Shape;863;p295" descr="Background pattern&#10;&#10;Description automatically generated"/>
              <p:cNvPicPr preferRelativeResize="0"/>
              <p:nvPr/>
            </p:nvPicPr>
            <p:blipFill rotWithShape="1">
              <a:blip r:embed="rId9">
                <a:alphaModFix/>
              </a:blip>
              <a:srcRect/>
              <a:stretch/>
            </p:blipFill>
            <p:spPr>
              <a:xfrm>
                <a:off x="8017282" y="3140656"/>
                <a:ext cx="192985" cy="192985"/>
              </a:xfrm>
              <a:prstGeom prst="rect">
                <a:avLst/>
              </a:prstGeom>
              <a:noFill/>
              <a:ln>
                <a:noFill/>
              </a:ln>
            </p:spPr>
          </p:pic>
          <p:pic>
            <p:nvPicPr>
              <p:cNvPr id="864" name="Google Shape;864;p295" descr="A picture containing building, room, scene&#10;&#10;Description automatically generated"/>
              <p:cNvPicPr preferRelativeResize="0"/>
              <p:nvPr/>
            </p:nvPicPr>
            <p:blipFill rotWithShape="1">
              <a:blip r:embed="rId6">
                <a:alphaModFix/>
              </a:blip>
              <a:srcRect/>
              <a:stretch/>
            </p:blipFill>
            <p:spPr>
              <a:xfrm rot="5400000">
                <a:off x="8048282" y="1790701"/>
                <a:ext cx="138749" cy="184999"/>
              </a:xfrm>
              <a:prstGeom prst="rect">
                <a:avLst/>
              </a:prstGeom>
              <a:noFill/>
              <a:ln>
                <a:noFill/>
              </a:ln>
            </p:spPr>
          </p:pic>
          <p:sp>
            <p:nvSpPr>
              <p:cNvPr id="865" name="Google Shape;865;p295"/>
              <p:cNvSpPr txBox="1"/>
              <p:nvPr/>
            </p:nvSpPr>
            <p:spPr>
              <a:xfrm>
                <a:off x="8178375" y="177548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66" name="Google Shape;866;p295"/>
              <p:cNvSpPr txBox="1"/>
              <p:nvPr/>
            </p:nvSpPr>
            <p:spPr>
              <a:xfrm>
                <a:off x="8179901" y="149814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67" name="Google Shape;867;p295"/>
              <p:cNvSpPr txBox="1"/>
              <p:nvPr/>
            </p:nvSpPr>
            <p:spPr>
              <a:xfrm>
                <a:off x="8178375" y="2051705"/>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Alerts</a:t>
                </a:r>
                <a:endParaRPr sz="1400" b="0" i="0" u="none" strike="noStrike" cap="none">
                  <a:solidFill>
                    <a:srgbClr val="000000"/>
                  </a:solidFill>
                  <a:latin typeface="Arial"/>
                  <a:ea typeface="Arial"/>
                  <a:cs typeface="Arial"/>
                  <a:sym typeface="Arial"/>
                </a:endParaRPr>
              </a:p>
            </p:txBody>
          </p:sp>
          <p:sp>
            <p:nvSpPr>
              <p:cNvPr id="868" name="Google Shape;868;p295"/>
              <p:cNvSpPr txBox="1"/>
              <p:nvPr/>
            </p:nvSpPr>
            <p:spPr>
              <a:xfrm>
                <a:off x="8178757" y="232570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Interactive Analytics</a:t>
                </a:r>
                <a:endParaRPr sz="1400" b="0" i="0" u="none" strike="noStrike" cap="none">
                  <a:solidFill>
                    <a:srgbClr val="000000"/>
                  </a:solidFill>
                  <a:latin typeface="Arial"/>
                  <a:ea typeface="Arial"/>
                  <a:cs typeface="Arial"/>
                  <a:sym typeface="Arial"/>
                </a:endParaRPr>
              </a:p>
            </p:txBody>
          </p:sp>
          <p:sp>
            <p:nvSpPr>
              <p:cNvPr id="869" name="Google Shape;869;p295"/>
              <p:cNvSpPr txBox="1"/>
              <p:nvPr/>
            </p:nvSpPr>
            <p:spPr>
              <a:xfrm>
                <a:off x="8178611" y="272734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70" name="Google Shape;870;p295"/>
              <p:cNvSpPr txBox="1"/>
              <p:nvPr/>
            </p:nvSpPr>
            <p:spPr>
              <a:xfrm>
                <a:off x="8180646" y="3128473"/>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71" name="Google Shape;871;p295"/>
              <p:cNvSpPr txBox="1"/>
              <p:nvPr/>
            </p:nvSpPr>
            <p:spPr>
              <a:xfrm>
                <a:off x="8181336" y="3405427"/>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872" name="Google Shape;872;p295"/>
              <p:cNvSpPr txBox="1"/>
              <p:nvPr/>
            </p:nvSpPr>
            <p:spPr>
              <a:xfrm>
                <a:off x="8179593" y="3683098"/>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HDFS, S3, NoSQL</a:t>
                </a:r>
                <a:endParaRPr sz="1400" b="0" i="0" u="none" strike="noStrike" cap="none">
                  <a:solidFill>
                    <a:srgbClr val="000000"/>
                  </a:solidFill>
                  <a:latin typeface="Arial"/>
                  <a:ea typeface="Arial"/>
                  <a:cs typeface="Arial"/>
                  <a:sym typeface="Arial"/>
                </a:endParaRPr>
              </a:p>
            </p:txBody>
          </p:sp>
          <p:sp>
            <p:nvSpPr>
              <p:cNvPr id="873" name="Google Shape;873;p295"/>
              <p:cNvSpPr txBox="1"/>
              <p:nvPr/>
            </p:nvSpPr>
            <p:spPr>
              <a:xfrm>
                <a:off x="8179010" y="407399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pic>
            <p:nvPicPr>
              <p:cNvPr id="874" name="Google Shape;874;p295" descr="A picture containing drawing&#10;&#10;Description automatically generated"/>
              <p:cNvPicPr preferRelativeResize="0"/>
              <p:nvPr/>
            </p:nvPicPr>
            <p:blipFill rotWithShape="1">
              <a:blip r:embed="rId11">
                <a:alphaModFix/>
              </a:blip>
              <a:srcRect/>
              <a:stretch/>
            </p:blipFill>
            <p:spPr>
              <a:xfrm>
                <a:off x="8012414" y="2046362"/>
                <a:ext cx="210499" cy="231549"/>
              </a:xfrm>
              <a:prstGeom prst="rect">
                <a:avLst/>
              </a:prstGeom>
              <a:noFill/>
              <a:ln>
                <a:noFill/>
              </a:ln>
            </p:spPr>
          </p:pic>
          <p:pic>
            <p:nvPicPr>
              <p:cNvPr id="875" name="Google Shape;875;p295" descr="A picture containing drawing&#10;&#10;Description automatically generated"/>
              <p:cNvPicPr preferRelativeResize="0"/>
              <p:nvPr/>
            </p:nvPicPr>
            <p:blipFill rotWithShape="1">
              <a:blip r:embed="rId12">
                <a:alphaModFix/>
              </a:blip>
              <a:srcRect/>
              <a:stretch/>
            </p:blipFill>
            <p:spPr>
              <a:xfrm>
                <a:off x="8017787" y="2418197"/>
                <a:ext cx="190239" cy="152191"/>
              </a:xfrm>
              <a:prstGeom prst="rect">
                <a:avLst/>
              </a:prstGeom>
              <a:noFill/>
              <a:ln>
                <a:noFill/>
              </a:ln>
            </p:spPr>
          </p:pic>
          <p:pic>
            <p:nvPicPr>
              <p:cNvPr id="876" name="Google Shape;876;p295" descr="A picture containing drawing&#10;&#10;Description automatically generated"/>
              <p:cNvPicPr preferRelativeResize="0"/>
              <p:nvPr/>
            </p:nvPicPr>
            <p:blipFill rotWithShape="1">
              <a:blip r:embed="rId5">
                <a:alphaModFix/>
              </a:blip>
              <a:srcRect/>
              <a:stretch/>
            </p:blipFill>
            <p:spPr>
              <a:xfrm>
                <a:off x="8048546" y="3758939"/>
                <a:ext cx="138748" cy="184997"/>
              </a:xfrm>
              <a:prstGeom prst="rect">
                <a:avLst/>
              </a:prstGeom>
              <a:noFill/>
              <a:ln>
                <a:noFill/>
              </a:ln>
            </p:spPr>
          </p:pic>
        </p:grpSp>
        <p:grpSp>
          <p:nvGrpSpPr>
            <p:cNvPr id="877" name="Google Shape;877;p295"/>
            <p:cNvGrpSpPr/>
            <p:nvPr/>
          </p:nvGrpSpPr>
          <p:grpSpPr>
            <a:xfrm>
              <a:off x="6830862" y="2844683"/>
              <a:ext cx="1048800" cy="594391"/>
              <a:chOff x="6933831" y="2800009"/>
              <a:chExt cx="1048800" cy="594391"/>
            </a:xfrm>
          </p:grpSpPr>
          <p:pic>
            <p:nvPicPr>
              <p:cNvPr id="878" name="Google Shape;878;p295" descr="Eye"/>
              <p:cNvPicPr preferRelativeResize="0"/>
              <p:nvPr/>
            </p:nvPicPr>
            <p:blipFill rotWithShape="1">
              <a:blip r:embed="rId13">
                <a:alphaModFix/>
              </a:blip>
              <a:srcRect/>
              <a:stretch/>
            </p:blipFill>
            <p:spPr>
              <a:xfrm>
                <a:off x="7224511" y="2800009"/>
                <a:ext cx="457200" cy="457200"/>
              </a:xfrm>
              <a:prstGeom prst="rect">
                <a:avLst/>
              </a:prstGeom>
              <a:noFill/>
              <a:ln>
                <a:noFill/>
              </a:ln>
            </p:spPr>
          </p:pic>
          <p:sp>
            <p:nvSpPr>
              <p:cNvPr id="879" name="Google Shape;879;p295"/>
              <p:cNvSpPr txBox="1"/>
              <p:nvPr/>
            </p:nvSpPr>
            <p:spPr>
              <a:xfrm>
                <a:off x="6933831" y="3114800"/>
                <a:ext cx="1048800" cy="27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Actionable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Context</a:t>
                </a:r>
                <a:endParaRPr sz="1800" b="1" i="0" u="none" strike="noStrike" cap="none">
                  <a:solidFill>
                    <a:schemeClr val="accent1"/>
                  </a:solidFill>
                  <a:latin typeface="Arial"/>
                  <a:ea typeface="Arial"/>
                  <a:cs typeface="Arial"/>
                  <a:sym typeface="Arial"/>
                </a:endParaRPr>
              </a:p>
            </p:txBody>
          </p:sp>
        </p:grpSp>
      </p:grpSp>
      <p:grpSp>
        <p:nvGrpSpPr>
          <p:cNvPr id="881" name="Google Shape;881;p295"/>
          <p:cNvGrpSpPr/>
          <p:nvPr/>
        </p:nvGrpSpPr>
        <p:grpSpPr>
          <a:xfrm>
            <a:off x="2202660" y="1499437"/>
            <a:ext cx="4738680" cy="2703300"/>
            <a:chOff x="2202660" y="1499437"/>
            <a:chExt cx="4738680" cy="2703300"/>
          </a:xfrm>
        </p:grpSpPr>
        <p:sp>
          <p:nvSpPr>
            <p:cNvPr id="882" name="Google Shape;882;p295"/>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883" name="Google Shape;883;p295"/>
            <p:cNvGrpSpPr/>
            <p:nvPr/>
          </p:nvGrpSpPr>
          <p:grpSpPr>
            <a:xfrm>
              <a:off x="2306814" y="1893621"/>
              <a:ext cx="4526033" cy="1071776"/>
              <a:chOff x="2306814" y="1893621"/>
              <a:chExt cx="4526033" cy="1071776"/>
            </a:xfrm>
          </p:grpSpPr>
          <p:sp>
            <p:nvSpPr>
              <p:cNvPr id="884" name="Google Shape;884;p295"/>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885" name="Google Shape;885;p295"/>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886" name="Google Shape;886;p295"/>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887" name="Google Shape;887;p295"/>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888" name="Google Shape;888;p295"/>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295"/>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Google Shape;890;p295"/>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1" name="Google Shape;891;p295"/>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2" name="Google Shape;892;p295"/>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295"/>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295"/>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295"/>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6" name="Google Shape;896;p295"/>
              <p:cNvCxnSpPr>
                <a:stCxn id="889" idx="2"/>
                <a:endCxn id="888"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897" name="Google Shape;897;p295"/>
              <p:cNvCxnSpPr>
                <a:stCxn id="890" idx="2"/>
                <a:endCxn id="889"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898" name="Google Shape;898;p295"/>
              <p:cNvCxnSpPr>
                <a:stCxn id="891" idx="2"/>
                <a:endCxn id="889"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899" name="Google Shape;899;p295"/>
              <p:cNvCxnSpPr>
                <a:endCxn id="891"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900" name="Google Shape;900;p295"/>
              <p:cNvCxnSpPr>
                <a:stCxn id="892" idx="2"/>
                <a:endCxn id="890"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901" name="Google Shape;901;p295"/>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902" name="Google Shape;902;p295"/>
              <p:cNvCxnSpPr>
                <a:stCxn id="893" idx="3"/>
                <a:endCxn id="892"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903" name="Google Shape;903;p295"/>
              <p:cNvCxnSpPr>
                <a:stCxn id="894" idx="2"/>
                <a:endCxn id="892"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904" name="Google Shape;904;p295"/>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905" name="Google Shape;905;p295"/>
              <p:cNvCxnSpPr>
                <a:endCxn id="894"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906" name="Google Shape;906;p295"/>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295"/>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908" name="Google Shape;908;p295"/>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909" name="Google Shape;909;p295"/>
            <p:cNvGrpSpPr/>
            <p:nvPr/>
          </p:nvGrpSpPr>
          <p:grpSpPr>
            <a:xfrm>
              <a:off x="2306814" y="3024278"/>
              <a:ext cx="4522200" cy="1127218"/>
              <a:chOff x="2306814" y="3024278"/>
              <a:chExt cx="4522200" cy="1127218"/>
            </a:xfrm>
          </p:grpSpPr>
          <p:sp>
            <p:nvSpPr>
              <p:cNvPr id="910" name="Google Shape;910;p295"/>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1" name="Google Shape;911;p295"/>
              <p:cNvGrpSpPr/>
              <p:nvPr/>
            </p:nvGrpSpPr>
            <p:grpSpPr>
              <a:xfrm>
                <a:off x="3167171" y="3024278"/>
                <a:ext cx="2743479" cy="1127218"/>
                <a:chOff x="3167171" y="3024278"/>
                <a:chExt cx="2743479" cy="1127218"/>
              </a:xfrm>
            </p:grpSpPr>
            <p:pic>
              <p:nvPicPr>
                <p:cNvPr id="912" name="Google Shape;912;p295"/>
                <p:cNvPicPr preferRelativeResize="0"/>
                <p:nvPr/>
              </p:nvPicPr>
              <p:blipFill rotWithShape="1">
                <a:blip r:embed="rId14">
                  <a:alphaModFix/>
                </a:blip>
                <a:srcRect/>
                <a:stretch/>
              </p:blipFill>
              <p:spPr>
                <a:xfrm>
                  <a:off x="5216909" y="3450065"/>
                  <a:ext cx="295309" cy="295309"/>
                </a:xfrm>
                <a:prstGeom prst="rect">
                  <a:avLst/>
                </a:prstGeom>
                <a:noFill/>
                <a:ln>
                  <a:noFill/>
                </a:ln>
              </p:spPr>
            </p:pic>
            <p:pic>
              <p:nvPicPr>
                <p:cNvPr id="913" name="Google Shape;913;p295"/>
                <p:cNvPicPr preferRelativeResize="0"/>
                <p:nvPr/>
              </p:nvPicPr>
              <p:blipFill rotWithShape="1">
                <a:blip r:embed="rId14">
                  <a:alphaModFix/>
                </a:blip>
                <a:srcRect/>
                <a:stretch/>
              </p:blipFill>
              <p:spPr>
                <a:xfrm>
                  <a:off x="3580466" y="3450065"/>
                  <a:ext cx="295309" cy="295309"/>
                </a:xfrm>
                <a:prstGeom prst="rect">
                  <a:avLst/>
                </a:prstGeom>
                <a:noFill/>
                <a:ln>
                  <a:noFill/>
                </a:ln>
              </p:spPr>
            </p:pic>
            <p:cxnSp>
              <p:nvCxnSpPr>
                <p:cNvPr id="914" name="Google Shape;914;p295"/>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915" name="Google Shape;915;p295" descr="Circles with lines"/>
                <p:cNvPicPr preferRelativeResize="0"/>
                <p:nvPr/>
              </p:nvPicPr>
              <p:blipFill rotWithShape="1">
                <a:blip r:embed="rId15">
                  <a:alphaModFix/>
                </a:blip>
                <a:srcRect/>
                <a:stretch/>
              </p:blipFill>
              <p:spPr>
                <a:xfrm>
                  <a:off x="4783433" y="3024278"/>
                  <a:ext cx="1127217" cy="1127218"/>
                </a:xfrm>
                <a:prstGeom prst="rect">
                  <a:avLst/>
                </a:prstGeom>
                <a:noFill/>
                <a:ln>
                  <a:noFill/>
                </a:ln>
              </p:spPr>
            </p:pic>
            <p:pic>
              <p:nvPicPr>
                <p:cNvPr id="916" name="Google Shape;916;p295" descr="Circles with lines"/>
                <p:cNvPicPr preferRelativeResize="0"/>
                <p:nvPr/>
              </p:nvPicPr>
              <p:blipFill rotWithShape="1">
                <a:blip r:embed="rId15">
                  <a:alphaModFix/>
                </a:blip>
                <a:srcRect/>
                <a:stretch/>
              </p:blipFill>
              <p:spPr>
                <a:xfrm>
                  <a:off x="3167171" y="3024278"/>
                  <a:ext cx="1127217" cy="1127218"/>
                </a:xfrm>
                <a:prstGeom prst="rect">
                  <a:avLst/>
                </a:prstGeom>
                <a:noFill/>
                <a:ln>
                  <a:noFill/>
                </a:ln>
              </p:spPr>
            </p:pic>
          </p:grpSp>
          <p:pic>
            <p:nvPicPr>
              <p:cNvPr id="917" name="Google Shape;917;p295" descr="A picture containing building, room, scene&#10;&#10;Description automatically generated"/>
              <p:cNvPicPr preferRelativeResize="0"/>
              <p:nvPr/>
            </p:nvPicPr>
            <p:blipFill rotWithShape="1">
              <a:blip r:embed="rId6">
                <a:alphaModFix/>
              </a:blip>
              <a:srcRect/>
              <a:stretch/>
            </p:blipFill>
            <p:spPr>
              <a:xfrm>
                <a:off x="6109207" y="3484243"/>
                <a:ext cx="274660" cy="360256"/>
              </a:xfrm>
              <a:prstGeom prst="rect">
                <a:avLst/>
              </a:prstGeom>
              <a:noFill/>
              <a:ln>
                <a:noFill/>
              </a:ln>
            </p:spPr>
          </p:pic>
          <p:sp>
            <p:nvSpPr>
              <p:cNvPr id="918" name="Google Shape;918;p295"/>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919" name="Google Shape;919;p295"/>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920" name="Google Shape;920;p295"/>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grpSp>
        <p:nvGrpSpPr>
          <p:cNvPr id="921" name="Google Shape;921;p295"/>
          <p:cNvGrpSpPr/>
          <p:nvPr/>
        </p:nvGrpSpPr>
        <p:grpSpPr>
          <a:xfrm>
            <a:off x="1861957" y="19128"/>
            <a:ext cx="5411913" cy="1350593"/>
            <a:chOff x="1753559" y="1254370"/>
            <a:chExt cx="5411913" cy="1350593"/>
          </a:xfrm>
        </p:grpSpPr>
        <p:grpSp>
          <p:nvGrpSpPr>
            <p:cNvPr id="922" name="Google Shape;922;p295"/>
            <p:cNvGrpSpPr/>
            <p:nvPr/>
          </p:nvGrpSpPr>
          <p:grpSpPr>
            <a:xfrm>
              <a:off x="1753559" y="1521024"/>
              <a:ext cx="5411913" cy="1083939"/>
              <a:chOff x="1753559" y="1521024"/>
              <a:chExt cx="5411913" cy="1083939"/>
            </a:xfrm>
          </p:grpSpPr>
          <p:sp>
            <p:nvSpPr>
              <p:cNvPr id="923" name="Google Shape;923;p295"/>
              <p:cNvSpPr/>
              <p:nvPr/>
            </p:nvSpPr>
            <p:spPr>
              <a:xfrm>
                <a:off x="1753559" y="1521024"/>
                <a:ext cx="5411913" cy="1083939"/>
              </a:xfrm>
              <a:prstGeom prst="roundRect">
                <a:avLst>
                  <a:gd name="adj" fmla="val 121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7450"/>
                  </a:schemeClr>
                </a:outerShdw>
              </a:effectLst>
            </p:spPr>
            <p:txBody>
              <a:bodyPr spcFirstLastPara="1" wrap="square" lIns="36000" tIns="91425" rIns="36000" bIns="0" anchor="t" anchorCtr="1">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nvGrpSpPr>
              <p:cNvPr id="924" name="Google Shape;924;p295"/>
              <p:cNvGrpSpPr/>
              <p:nvPr/>
            </p:nvGrpSpPr>
            <p:grpSpPr>
              <a:xfrm>
                <a:off x="5578247" y="1577973"/>
                <a:ext cx="694945" cy="969523"/>
                <a:chOff x="5601639" y="1577973"/>
                <a:chExt cx="694945" cy="969523"/>
              </a:xfrm>
            </p:grpSpPr>
            <p:sp>
              <p:nvSpPr>
                <p:cNvPr id="925" name="Google Shape;925;p295"/>
                <p:cNvSpPr/>
                <p:nvPr/>
              </p:nvSpPr>
              <p:spPr>
                <a:xfrm>
                  <a:off x="5601640"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26" name="Google Shape;926;p295"/>
                <p:cNvSpPr/>
                <p:nvPr/>
              </p:nvSpPr>
              <p:spPr>
                <a:xfrm>
                  <a:off x="5601639" y="2020027"/>
                  <a:ext cx="694944" cy="527469"/>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Go Client</a:t>
                  </a:r>
                  <a:endParaRPr sz="1100" b="0" i="0" u="none" strike="noStrike" cap="none">
                    <a:solidFill>
                      <a:schemeClr val="dk1"/>
                    </a:solidFill>
                    <a:latin typeface="Arial"/>
                    <a:ea typeface="Arial"/>
                    <a:cs typeface="Arial"/>
                    <a:sym typeface="Arial"/>
                  </a:endParaRPr>
                </a:p>
              </p:txBody>
            </p:sp>
          </p:grpSp>
          <p:grpSp>
            <p:nvGrpSpPr>
              <p:cNvPr id="927" name="Google Shape;927;p295"/>
              <p:cNvGrpSpPr/>
              <p:nvPr/>
            </p:nvGrpSpPr>
            <p:grpSpPr>
              <a:xfrm>
                <a:off x="6310243" y="1579836"/>
                <a:ext cx="694945" cy="967660"/>
                <a:chOff x="6318395" y="1579836"/>
                <a:chExt cx="694945" cy="967660"/>
              </a:xfrm>
            </p:grpSpPr>
            <p:sp>
              <p:nvSpPr>
                <p:cNvPr id="928" name="Google Shape;928;p295"/>
                <p:cNvSpPr/>
                <p:nvPr/>
              </p:nvSpPr>
              <p:spPr>
                <a:xfrm>
                  <a:off x="6318396" y="1579836"/>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Analytics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Client</a:t>
                  </a:r>
                  <a:endParaRPr sz="1100" b="0" i="0" u="none" strike="noStrike" cap="none">
                    <a:solidFill>
                      <a:schemeClr val="dk1"/>
                    </a:solidFill>
                    <a:latin typeface="Arial"/>
                    <a:ea typeface="Arial"/>
                    <a:cs typeface="Arial"/>
                    <a:sym typeface="Arial"/>
                  </a:endParaRPr>
                </a:p>
              </p:txBody>
            </p:sp>
            <p:sp>
              <p:nvSpPr>
                <p:cNvPr id="929" name="Google Shape;929;p295"/>
                <p:cNvSpPr/>
                <p:nvPr/>
              </p:nvSpPr>
              <p:spPr>
                <a:xfrm>
                  <a:off x="6318395" y="2021890"/>
                  <a:ext cx="694944" cy="525606"/>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JDBC</a:t>
                  </a:r>
                  <a:endParaRPr sz="1100" b="0" i="0" u="none" strike="noStrike" cap="none">
                    <a:solidFill>
                      <a:schemeClr val="dk1"/>
                    </a:solidFill>
                    <a:latin typeface="Arial"/>
                    <a:ea typeface="Arial"/>
                    <a:cs typeface="Arial"/>
                    <a:sym typeface="Arial"/>
                  </a:endParaRPr>
                </a:p>
              </p:txBody>
            </p:sp>
          </p:grpSp>
          <p:grpSp>
            <p:nvGrpSpPr>
              <p:cNvPr id="930" name="Google Shape;930;p295"/>
              <p:cNvGrpSpPr/>
              <p:nvPr/>
            </p:nvGrpSpPr>
            <p:grpSpPr>
              <a:xfrm>
                <a:off x="1919547" y="1577974"/>
                <a:ext cx="694947" cy="970503"/>
                <a:chOff x="1912459" y="1568547"/>
                <a:chExt cx="694947" cy="970503"/>
              </a:xfrm>
            </p:grpSpPr>
            <p:sp>
              <p:nvSpPr>
                <p:cNvPr id="931" name="Google Shape;931;p295"/>
                <p:cNvSpPr/>
                <p:nvPr/>
              </p:nvSpPr>
              <p:spPr>
                <a:xfrm>
                  <a:off x="1912462" y="1568547"/>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2" name="Google Shape;932;p295"/>
                <p:cNvSpPr/>
                <p:nvPr/>
              </p:nvSpPr>
              <p:spPr>
                <a:xfrm>
                  <a:off x="1912461" y="2010601"/>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Java Client</a:t>
                  </a:r>
                  <a:endParaRPr sz="1100" b="0" i="0" u="none" strike="noStrike" cap="none">
                    <a:solidFill>
                      <a:schemeClr val="dk1"/>
                    </a:solidFill>
                    <a:latin typeface="Arial"/>
                    <a:ea typeface="Arial"/>
                    <a:cs typeface="Arial"/>
                    <a:sym typeface="Arial"/>
                  </a:endParaRPr>
                </a:p>
              </p:txBody>
            </p:sp>
            <p:sp>
              <p:nvSpPr>
                <p:cNvPr id="933" name="Google Shape;933;p295"/>
                <p:cNvSpPr/>
                <p:nvPr/>
              </p:nvSpPr>
              <p:spPr>
                <a:xfrm>
                  <a:off x="1912461" y="240189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4" name="Google Shape;934;p295"/>
                <p:cNvSpPr/>
                <p:nvPr/>
              </p:nvSpPr>
              <p:spPr>
                <a:xfrm>
                  <a:off x="1912459" y="224102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35" name="Google Shape;935;p295"/>
              <p:cNvGrpSpPr/>
              <p:nvPr/>
            </p:nvGrpSpPr>
            <p:grpSpPr>
              <a:xfrm>
                <a:off x="2652216" y="1577973"/>
                <a:ext cx="696359" cy="970501"/>
                <a:chOff x="2645128" y="1577973"/>
                <a:chExt cx="696359" cy="970501"/>
              </a:xfrm>
            </p:grpSpPr>
            <p:sp>
              <p:nvSpPr>
                <p:cNvPr id="936" name="Google Shape;936;p295"/>
                <p:cNvSpPr/>
                <p:nvPr/>
              </p:nvSpPr>
              <p:spPr>
                <a:xfrm>
                  <a:off x="26451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7" name="Google Shape;937;p295"/>
                <p:cNvSpPr/>
                <p:nvPr/>
              </p:nvSpPr>
              <p:spPr>
                <a:xfrm>
                  <a:off x="2645129"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C#/.Net Client</a:t>
                  </a:r>
                  <a:endParaRPr sz="1100" b="0" i="0" u="none" strike="noStrike" cap="none">
                    <a:solidFill>
                      <a:schemeClr val="dk1"/>
                    </a:solidFill>
                    <a:latin typeface="Arial"/>
                    <a:ea typeface="Arial"/>
                    <a:cs typeface="Arial"/>
                    <a:sym typeface="Arial"/>
                  </a:endParaRPr>
                </a:p>
              </p:txBody>
            </p:sp>
            <p:sp>
              <p:nvSpPr>
                <p:cNvPr id="938" name="Google Shape;938;p295"/>
                <p:cNvSpPr/>
                <p:nvPr/>
              </p:nvSpPr>
              <p:spPr>
                <a:xfrm>
                  <a:off x="2646543" y="241131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9" name="Google Shape;939;p295"/>
                <p:cNvSpPr/>
                <p:nvPr/>
              </p:nvSpPr>
              <p:spPr>
                <a:xfrm>
                  <a:off x="2646541" y="2250448"/>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0" name="Google Shape;940;p295"/>
              <p:cNvGrpSpPr/>
              <p:nvPr/>
            </p:nvGrpSpPr>
            <p:grpSpPr>
              <a:xfrm>
                <a:off x="3383349" y="1577973"/>
                <a:ext cx="696561" cy="970502"/>
                <a:chOff x="3376261" y="1577973"/>
                <a:chExt cx="696561" cy="970502"/>
              </a:xfrm>
            </p:grpSpPr>
            <p:sp>
              <p:nvSpPr>
                <p:cNvPr id="941" name="Google Shape;941;p295"/>
                <p:cNvSpPr/>
                <p:nvPr/>
              </p:nvSpPr>
              <p:spPr>
                <a:xfrm>
                  <a:off x="3376262"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2" name="Google Shape;942;p295"/>
                <p:cNvSpPr/>
                <p:nvPr/>
              </p:nvSpPr>
              <p:spPr>
                <a:xfrm>
                  <a:off x="3376261"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 Client</a:t>
                  </a:r>
                  <a:endParaRPr sz="1100" b="0" i="0" u="none" strike="noStrike" cap="none">
                    <a:solidFill>
                      <a:schemeClr val="dk1"/>
                    </a:solidFill>
                    <a:latin typeface="Arial"/>
                    <a:ea typeface="Arial"/>
                    <a:cs typeface="Arial"/>
                    <a:sym typeface="Arial"/>
                  </a:endParaRPr>
                </a:p>
              </p:txBody>
            </p:sp>
            <p:sp>
              <p:nvSpPr>
                <p:cNvPr id="943" name="Google Shape;943;p295"/>
                <p:cNvSpPr/>
                <p:nvPr/>
              </p:nvSpPr>
              <p:spPr>
                <a:xfrm>
                  <a:off x="3377878" y="2411315"/>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4" name="Google Shape;944;p295"/>
                <p:cNvSpPr/>
                <p:nvPr/>
              </p:nvSpPr>
              <p:spPr>
                <a:xfrm>
                  <a:off x="337787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5" name="Google Shape;945;p295"/>
              <p:cNvGrpSpPr/>
              <p:nvPr/>
            </p:nvGrpSpPr>
            <p:grpSpPr>
              <a:xfrm>
                <a:off x="4110731" y="1577973"/>
                <a:ext cx="699219" cy="970504"/>
                <a:chOff x="4107453" y="1577973"/>
                <a:chExt cx="699219" cy="970504"/>
              </a:xfrm>
            </p:grpSpPr>
            <p:sp>
              <p:nvSpPr>
                <p:cNvPr id="946" name="Google Shape;946;p295"/>
                <p:cNvSpPr/>
                <p:nvPr/>
              </p:nvSpPr>
              <p:spPr>
                <a:xfrm>
                  <a:off x="41117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7" name="Google Shape;947;p295"/>
                <p:cNvSpPr/>
                <p:nvPr/>
              </p:nvSpPr>
              <p:spPr>
                <a:xfrm>
                  <a:off x="4111728"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JS Client</a:t>
                  </a:r>
                  <a:endParaRPr sz="1100" b="0" i="0" u="none" strike="noStrike" cap="none">
                    <a:solidFill>
                      <a:schemeClr val="dk1"/>
                    </a:solidFill>
                    <a:latin typeface="Arial"/>
                    <a:ea typeface="Arial"/>
                    <a:cs typeface="Arial"/>
                    <a:sym typeface="Arial"/>
                  </a:endParaRPr>
                </a:p>
              </p:txBody>
            </p:sp>
            <p:sp>
              <p:nvSpPr>
                <p:cNvPr id="948" name="Google Shape;948;p295"/>
                <p:cNvSpPr/>
                <p:nvPr/>
              </p:nvSpPr>
              <p:spPr>
                <a:xfrm>
                  <a:off x="4107455"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9" name="Google Shape;949;p295"/>
                <p:cNvSpPr/>
                <p:nvPr/>
              </p:nvSpPr>
              <p:spPr>
                <a:xfrm>
                  <a:off x="4107453"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50" name="Google Shape;950;p295"/>
              <p:cNvGrpSpPr/>
              <p:nvPr/>
            </p:nvGrpSpPr>
            <p:grpSpPr>
              <a:xfrm>
                <a:off x="4841044" y="1577971"/>
                <a:ext cx="699220" cy="970506"/>
                <a:chOff x="4849196" y="1577971"/>
                <a:chExt cx="699220" cy="970506"/>
              </a:xfrm>
            </p:grpSpPr>
            <p:sp>
              <p:nvSpPr>
                <p:cNvPr id="951" name="Google Shape;951;p295"/>
                <p:cNvSpPr/>
                <p:nvPr/>
              </p:nvSpPr>
              <p:spPr>
                <a:xfrm>
                  <a:off x="4853472" y="1577971"/>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52" name="Google Shape;952;p295"/>
                <p:cNvSpPr/>
                <p:nvPr/>
              </p:nvSpPr>
              <p:spPr>
                <a:xfrm>
                  <a:off x="4853471"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Python Client</a:t>
                  </a:r>
                  <a:endParaRPr sz="1100" b="0" i="0" u="none" strike="noStrike" cap="none">
                    <a:solidFill>
                      <a:schemeClr val="dk1"/>
                    </a:solidFill>
                    <a:latin typeface="Arial"/>
                    <a:ea typeface="Arial"/>
                    <a:cs typeface="Arial"/>
                    <a:sym typeface="Arial"/>
                  </a:endParaRPr>
                </a:p>
              </p:txBody>
            </p:sp>
            <p:sp>
              <p:nvSpPr>
                <p:cNvPr id="953" name="Google Shape;953;p295"/>
                <p:cNvSpPr/>
                <p:nvPr/>
              </p:nvSpPr>
              <p:spPr>
                <a:xfrm>
                  <a:off x="4849198"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54" name="Google Shape;954;p295"/>
                <p:cNvSpPr/>
                <p:nvPr/>
              </p:nvSpPr>
              <p:spPr>
                <a:xfrm>
                  <a:off x="484919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sp>
          <p:nvSpPr>
            <p:cNvPr id="955" name="Google Shape;955;p295"/>
            <p:cNvSpPr/>
            <p:nvPr/>
          </p:nvSpPr>
          <p:spPr>
            <a:xfrm>
              <a:off x="3617239" y="1254370"/>
              <a:ext cx="16898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2"/>
                  </a:solidFill>
                  <a:latin typeface="Arial"/>
                  <a:ea typeface="Arial"/>
                  <a:cs typeface="Arial"/>
                  <a:sym typeface="Arial"/>
                </a:rPr>
                <a:t>End User Applications</a:t>
              </a:r>
              <a:endParaRPr sz="1400" b="0" i="0" u="none" strike="noStrike" cap="none">
                <a:solidFill>
                  <a:srgbClr val="000000"/>
                </a:solidFill>
                <a:latin typeface="Arial"/>
                <a:ea typeface="Arial"/>
                <a:cs typeface="Arial"/>
                <a:sym typeface="Arial"/>
              </a:endParaRPr>
            </a:p>
          </p:txBody>
        </p:sp>
      </p:grpSp>
      <p:grpSp>
        <p:nvGrpSpPr>
          <p:cNvPr id="956" name="Google Shape;956;p295"/>
          <p:cNvGrpSpPr/>
          <p:nvPr/>
        </p:nvGrpSpPr>
        <p:grpSpPr>
          <a:xfrm>
            <a:off x="3598785" y="4201151"/>
            <a:ext cx="1949934" cy="927208"/>
            <a:chOff x="3598785" y="4201151"/>
            <a:chExt cx="1949934" cy="927208"/>
          </a:xfrm>
        </p:grpSpPr>
        <p:pic>
          <p:nvPicPr>
            <p:cNvPr id="957" name="Google Shape;957;p295" descr="A picture containing building, room, scene&#10;&#10;Description automatically generated"/>
            <p:cNvPicPr preferRelativeResize="0"/>
            <p:nvPr/>
          </p:nvPicPr>
          <p:blipFill rotWithShape="1">
            <a:blip r:embed="rId6">
              <a:alphaModFix/>
            </a:blip>
            <a:srcRect/>
            <a:stretch/>
          </p:blipFill>
          <p:spPr>
            <a:xfrm>
              <a:off x="3947610" y="4515410"/>
              <a:ext cx="274660" cy="360256"/>
            </a:xfrm>
            <a:prstGeom prst="rect">
              <a:avLst/>
            </a:prstGeom>
            <a:noFill/>
            <a:ln>
              <a:noFill/>
            </a:ln>
          </p:spPr>
        </p:pic>
        <p:cxnSp>
          <p:nvCxnSpPr>
            <p:cNvPr id="958" name="Google Shape;958;p295"/>
            <p:cNvCxnSpPr>
              <a:endCxn id="957" idx="0"/>
            </p:cNvCxnSpPr>
            <p:nvPr/>
          </p:nvCxnSpPr>
          <p:spPr>
            <a:xfrm>
              <a:off x="4084940" y="4202810"/>
              <a:ext cx="0" cy="312600"/>
            </a:xfrm>
            <a:prstGeom prst="straightConnector1">
              <a:avLst/>
            </a:prstGeom>
            <a:noFill/>
            <a:ln w="19050" cap="flat" cmpd="sng">
              <a:solidFill>
                <a:schemeClr val="lt2"/>
              </a:solidFill>
              <a:prstDash val="solid"/>
              <a:round/>
              <a:headEnd type="triangle" w="med" len="med"/>
              <a:tailEnd type="triangle" w="med" len="med"/>
            </a:ln>
          </p:spPr>
        </p:cxnSp>
        <p:sp>
          <p:nvSpPr>
            <p:cNvPr id="959" name="Google Shape;959;p295"/>
            <p:cNvSpPr txBox="1"/>
            <p:nvPr/>
          </p:nvSpPr>
          <p:spPr>
            <a:xfrm>
              <a:off x="3598785" y="4882138"/>
              <a:ext cx="1949934"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Systems of Record</a:t>
              </a:r>
              <a:endParaRPr sz="1400" b="0" i="0" u="none" strike="noStrike" cap="none">
                <a:solidFill>
                  <a:srgbClr val="000000"/>
                </a:solidFill>
                <a:latin typeface="Arial"/>
                <a:ea typeface="Arial"/>
                <a:cs typeface="Arial"/>
                <a:sym typeface="Arial"/>
              </a:endParaRPr>
            </a:p>
          </p:txBody>
        </p:sp>
        <p:pic>
          <p:nvPicPr>
            <p:cNvPr id="960" name="Google Shape;960;p295" descr="A picture containing building, room, scene&#10;&#10;Description automatically generated"/>
            <p:cNvPicPr preferRelativeResize="0"/>
            <p:nvPr/>
          </p:nvPicPr>
          <p:blipFill rotWithShape="1">
            <a:blip r:embed="rId6">
              <a:alphaModFix/>
            </a:blip>
            <a:srcRect/>
            <a:stretch/>
          </p:blipFill>
          <p:spPr>
            <a:xfrm>
              <a:off x="4436422" y="4517586"/>
              <a:ext cx="274660" cy="360256"/>
            </a:xfrm>
            <a:prstGeom prst="rect">
              <a:avLst/>
            </a:prstGeom>
            <a:noFill/>
            <a:ln>
              <a:noFill/>
            </a:ln>
          </p:spPr>
        </p:pic>
        <p:pic>
          <p:nvPicPr>
            <p:cNvPr id="961" name="Google Shape;961;p295" descr="A picture containing building, room, scene&#10;&#10;Description automatically generated"/>
            <p:cNvPicPr preferRelativeResize="0"/>
            <p:nvPr/>
          </p:nvPicPr>
          <p:blipFill rotWithShape="1">
            <a:blip r:embed="rId6">
              <a:alphaModFix/>
            </a:blip>
            <a:srcRect/>
            <a:stretch/>
          </p:blipFill>
          <p:spPr>
            <a:xfrm>
              <a:off x="4928498" y="4516498"/>
              <a:ext cx="274660" cy="360256"/>
            </a:xfrm>
            <a:prstGeom prst="rect">
              <a:avLst/>
            </a:prstGeom>
            <a:noFill/>
            <a:ln>
              <a:noFill/>
            </a:ln>
          </p:spPr>
        </p:pic>
        <p:cxnSp>
          <p:nvCxnSpPr>
            <p:cNvPr id="962" name="Google Shape;962;p295"/>
            <p:cNvCxnSpPr/>
            <p:nvPr/>
          </p:nvCxnSpPr>
          <p:spPr>
            <a:xfrm>
              <a:off x="4571603" y="4201151"/>
              <a:ext cx="0" cy="312673"/>
            </a:xfrm>
            <a:prstGeom prst="straightConnector1">
              <a:avLst/>
            </a:prstGeom>
            <a:noFill/>
            <a:ln w="19050" cap="flat" cmpd="sng">
              <a:solidFill>
                <a:schemeClr val="lt2"/>
              </a:solidFill>
              <a:prstDash val="solid"/>
              <a:round/>
              <a:headEnd type="triangle" w="med" len="med"/>
              <a:tailEnd type="triangle" w="med" len="med"/>
            </a:ln>
          </p:spPr>
        </p:cxnSp>
        <p:cxnSp>
          <p:nvCxnSpPr>
            <p:cNvPr id="963" name="Google Shape;963;p295"/>
            <p:cNvCxnSpPr/>
            <p:nvPr/>
          </p:nvCxnSpPr>
          <p:spPr>
            <a:xfrm>
              <a:off x="5068380" y="4201151"/>
              <a:ext cx="0" cy="312673"/>
            </a:xfrm>
            <a:prstGeom prst="straightConnector1">
              <a:avLst/>
            </a:prstGeom>
            <a:noFill/>
            <a:ln w="19050" cap="flat" cmpd="sng">
              <a:solidFill>
                <a:schemeClr val="lt2"/>
              </a:solidFill>
              <a:prstDash val="solid"/>
              <a:round/>
              <a:headEnd type="triangle" w="med" len="med"/>
              <a:tailEnd type="triangl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
          <p:cNvSpPr/>
          <p:nvPr/>
        </p:nvSpPr>
        <p:spPr>
          <a:xfrm>
            <a:off x="4297411"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970" name="Google Shape;970;p8"/>
          <p:cNvSpPr/>
          <p:nvPr/>
        </p:nvSpPr>
        <p:spPr>
          <a:xfrm>
            <a:off x="3766445"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971" name="Google Shape;971;p8"/>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dirty="0"/>
              <a:t>Traditional Stream Processing Architecture</a:t>
            </a:r>
            <a:endParaRPr dirty="0"/>
          </a:p>
        </p:txBody>
      </p:sp>
      <p:sp>
        <p:nvSpPr>
          <p:cNvPr id="972" name="Google Shape;972;p8"/>
          <p:cNvSpPr txBox="1">
            <a:spLocks noGrp="1"/>
          </p:cNvSpPr>
          <p:nvPr>
            <p:ph type="body" idx="1"/>
          </p:nvPr>
        </p:nvSpPr>
        <p:spPr>
          <a:xfrm>
            <a:off x="227014" y="666750"/>
            <a:ext cx="2465820" cy="4095750"/>
          </a:xfrm>
          <a:prstGeom prst="rect">
            <a:avLst/>
          </a:prstGeom>
          <a:noFill/>
          <a:ln>
            <a:noFill/>
          </a:ln>
        </p:spPr>
        <p:txBody>
          <a:bodyPr spcFirstLastPara="1" wrap="square" lIns="64000" tIns="36575" rIns="64000" bIns="36575" anchor="t" anchorCtr="0">
            <a:noAutofit/>
          </a:bodyPr>
          <a:lstStyle/>
          <a:p>
            <a:pPr marL="230188" lvl="0" indent="-230188" algn="l" rtl="0">
              <a:lnSpc>
                <a:spcPct val="120000"/>
              </a:lnSpc>
              <a:spcBef>
                <a:spcPts val="0"/>
              </a:spcBef>
              <a:spcAft>
                <a:spcPts val="0"/>
              </a:spcAft>
              <a:buSzPts val="1120"/>
              <a:buChar char="✦"/>
            </a:pPr>
            <a:r>
              <a:rPr lang="en-US"/>
              <a:t>Streaming architectures require an</a:t>
            </a:r>
            <a:br>
              <a:rPr lang="en-US"/>
            </a:br>
            <a:r>
              <a:rPr lang="en-US"/>
              <a:t>event streaming database.</a:t>
            </a:r>
            <a:endParaRPr/>
          </a:p>
          <a:p>
            <a:pPr marL="230188" lvl="0" indent="-159068" algn="l" rtl="0">
              <a:lnSpc>
                <a:spcPct val="120000"/>
              </a:lnSpc>
              <a:spcBef>
                <a:spcPts val="0"/>
              </a:spcBef>
              <a:spcAft>
                <a:spcPts val="0"/>
              </a:spcAft>
              <a:buSzPts val="1120"/>
              <a:buNone/>
            </a:pPr>
            <a:endParaRPr/>
          </a:p>
          <a:p>
            <a:pPr marL="230188" lvl="0" indent="-230188" algn="l" rtl="0">
              <a:lnSpc>
                <a:spcPct val="120000"/>
              </a:lnSpc>
              <a:spcBef>
                <a:spcPts val="0"/>
              </a:spcBef>
              <a:spcAft>
                <a:spcPts val="0"/>
              </a:spcAft>
              <a:buSzPts val="1120"/>
              <a:buChar char="✦"/>
            </a:pPr>
            <a:r>
              <a:rPr lang="en-US"/>
              <a:t>But bolted-on, external data stores add latency and complexity.</a:t>
            </a:r>
            <a:endParaRPr/>
          </a:p>
          <a:p>
            <a:pPr marL="230188" lvl="0" indent="-159068" algn="l" rtl="0">
              <a:lnSpc>
                <a:spcPct val="120000"/>
              </a:lnSpc>
              <a:spcBef>
                <a:spcPts val="0"/>
              </a:spcBef>
              <a:spcAft>
                <a:spcPts val="0"/>
              </a:spcAft>
              <a:buSzPts val="1120"/>
              <a:buNone/>
            </a:pPr>
            <a:endParaRPr/>
          </a:p>
        </p:txBody>
      </p:sp>
      <p:sp>
        <p:nvSpPr>
          <p:cNvPr id="975" name="Google Shape;975;p8"/>
          <p:cNvSpPr/>
          <p:nvPr/>
        </p:nvSpPr>
        <p:spPr>
          <a:xfrm>
            <a:off x="5359775" y="2321913"/>
            <a:ext cx="471672" cy="938703"/>
          </a:xfrm>
          <a:prstGeom prst="upDownArrow">
            <a:avLst>
              <a:gd name="adj1" fmla="val 58768"/>
              <a:gd name="adj2" fmla="val 62104"/>
            </a:avLst>
          </a:prstGeom>
          <a:solidFill>
            <a:srgbClr val="7F7F7F"/>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976" name="Google Shape;976;p8"/>
          <p:cNvSpPr txBox="1"/>
          <p:nvPr/>
        </p:nvSpPr>
        <p:spPr>
          <a:xfrm>
            <a:off x="4043704" y="2484637"/>
            <a:ext cx="1380923" cy="561662"/>
          </a:xfrm>
          <a:prstGeom prst="rect">
            <a:avLst/>
          </a:prstGeom>
          <a:noFill/>
          <a:ln>
            <a:noFill/>
          </a:ln>
        </p:spPr>
        <p:txBody>
          <a:bodyPr spcFirstLastPara="1" wrap="square" lIns="68550" tIns="34275" rIns="68550" bIns="34275" anchor="t" anchorCtr="0">
            <a:spAutoFit/>
          </a:bodyPr>
          <a:lstStyle/>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Latency</a:t>
            </a:r>
            <a:endParaRPr sz="8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Bolted-on integration complexity</a:t>
            </a:r>
            <a:endParaRPr sz="8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System complexity</a:t>
            </a:r>
            <a:endParaRPr sz="800" b="0" i="0" u="none" strike="noStrike" cap="none">
              <a:solidFill>
                <a:schemeClr val="lt1"/>
              </a:solidFill>
              <a:latin typeface="Arial"/>
              <a:ea typeface="Arial"/>
              <a:cs typeface="Arial"/>
              <a:sym typeface="Arial"/>
            </a:endParaRPr>
          </a:p>
        </p:txBody>
      </p:sp>
      <p:sp>
        <p:nvSpPr>
          <p:cNvPr id="977" name="Google Shape;977;p8"/>
          <p:cNvSpPr/>
          <p:nvPr/>
        </p:nvSpPr>
        <p:spPr>
          <a:xfrm>
            <a:off x="4382904" y="1600077"/>
            <a:ext cx="2440004" cy="697493"/>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Engine</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sp>
        <p:nvSpPr>
          <p:cNvPr id="978" name="Google Shape;978;p8"/>
          <p:cNvSpPr/>
          <p:nvPr/>
        </p:nvSpPr>
        <p:spPr>
          <a:xfrm>
            <a:off x="4531482" y="1916090"/>
            <a:ext cx="457200" cy="234272"/>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1</a:t>
            </a:r>
            <a:endParaRPr sz="1050" b="0" i="0" u="none" strike="noStrike" cap="none">
              <a:solidFill>
                <a:schemeClr val="lt1"/>
              </a:solidFill>
              <a:latin typeface="Arial"/>
              <a:ea typeface="Arial"/>
              <a:cs typeface="Arial"/>
              <a:sym typeface="Arial"/>
            </a:endParaRPr>
          </a:p>
        </p:txBody>
      </p:sp>
      <p:sp>
        <p:nvSpPr>
          <p:cNvPr id="979" name="Google Shape;979;p8"/>
          <p:cNvSpPr/>
          <p:nvPr/>
        </p:nvSpPr>
        <p:spPr>
          <a:xfrm>
            <a:off x="5093243" y="1915083"/>
            <a:ext cx="457200" cy="236287"/>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2</a:t>
            </a:r>
            <a:endParaRPr sz="1050" b="0" i="0" u="none" strike="noStrike" cap="none">
              <a:solidFill>
                <a:schemeClr val="lt1"/>
              </a:solidFill>
              <a:latin typeface="Arial"/>
              <a:ea typeface="Arial"/>
              <a:cs typeface="Arial"/>
              <a:sym typeface="Arial"/>
            </a:endParaRPr>
          </a:p>
        </p:txBody>
      </p:sp>
      <p:sp>
        <p:nvSpPr>
          <p:cNvPr id="980" name="Google Shape;980;p8"/>
          <p:cNvSpPr/>
          <p:nvPr/>
        </p:nvSpPr>
        <p:spPr>
          <a:xfrm>
            <a:off x="5655004" y="1915082"/>
            <a:ext cx="457200" cy="236288"/>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3</a:t>
            </a:r>
            <a:endParaRPr sz="1050" b="0" i="0" u="none" strike="noStrike" cap="none">
              <a:solidFill>
                <a:schemeClr val="lt1"/>
              </a:solidFill>
              <a:latin typeface="Arial"/>
              <a:ea typeface="Arial"/>
              <a:cs typeface="Arial"/>
              <a:sym typeface="Arial"/>
            </a:endParaRPr>
          </a:p>
        </p:txBody>
      </p:sp>
      <p:sp>
        <p:nvSpPr>
          <p:cNvPr id="981" name="Google Shape;981;p8"/>
          <p:cNvSpPr/>
          <p:nvPr/>
        </p:nvSpPr>
        <p:spPr>
          <a:xfrm>
            <a:off x="6216764" y="1917809"/>
            <a:ext cx="457200" cy="230834"/>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N</a:t>
            </a:r>
            <a:endParaRPr sz="1050" b="0" i="0" u="none" strike="noStrike" cap="none">
              <a:solidFill>
                <a:schemeClr val="lt1"/>
              </a:solidFill>
              <a:latin typeface="Arial"/>
              <a:ea typeface="Arial"/>
              <a:cs typeface="Arial"/>
              <a:sym typeface="Arial"/>
            </a:endParaRPr>
          </a:p>
        </p:txBody>
      </p:sp>
      <p:sp>
        <p:nvSpPr>
          <p:cNvPr id="982" name="Google Shape;982;p8"/>
          <p:cNvSpPr txBox="1"/>
          <p:nvPr/>
        </p:nvSpPr>
        <p:spPr>
          <a:xfrm>
            <a:off x="6004698" y="1902213"/>
            <a:ext cx="205604"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a:t>
            </a:r>
            <a:endParaRPr sz="1050" b="0" i="0" u="none" strike="noStrike" cap="none">
              <a:solidFill>
                <a:srgbClr val="000000"/>
              </a:solidFill>
              <a:latin typeface="Arial"/>
              <a:ea typeface="Arial"/>
              <a:cs typeface="Arial"/>
              <a:sym typeface="Arial"/>
            </a:endParaRPr>
          </a:p>
        </p:txBody>
      </p:sp>
      <p:sp>
        <p:nvSpPr>
          <p:cNvPr id="983" name="Google Shape;983;p8"/>
          <p:cNvSpPr txBox="1"/>
          <p:nvPr/>
        </p:nvSpPr>
        <p:spPr>
          <a:xfrm>
            <a:off x="7256214" y="834263"/>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984" name="Google Shape;984;p8"/>
          <p:cNvSpPr/>
          <p:nvPr/>
        </p:nvSpPr>
        <p:spPr>
          <a:xfrm>
            <a:off x="7000155" y="781495"/>
            <a:ext cx="173120" cy="610108"/>
          </a:xfrm>
          <a:prstGeom prst="rightBrace">
            <a:avLst>
              <a:gd name="adj1" fmla="val 13996"/>
              <a:gd name="adj2" fmla="val 51348"/>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sp>
        <p:nvSpPr>
          <p:cNvPr id="985" name="Google Shape;985;p8"/>
          <p:cNvSpPr/>
          <p:nvPr/>
        </p:nvSpPr>
        <p:spPr>
          <a:xfrm>
            <a:off x="5807575" y="5837084"/>
            <a:ext cx="931244" cy="743552"/>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RDBMS</a:t>
            </a:r>
            <a:endParaRPr sz="1050" b="0" i="0" u="none" strike="noStrike" cap="none">
              <a:solidFill>
                <a:schemeClr val="lt1"/>
              </a:solidFill>
              <a:latin typeface="Arial"/>
              <a:ea typeface="Arial"/>
              <a:cs typeface="Arial"/>
              <a:sym typeface="Arial"/>
            </a:endParaRPr>
          </a:p>
        </p:txBody>
      </p:sp>
      <p:sp>
        <p:nvSpPr>
          <p:cNvPr id="986" name="Google Shape;986;p8"/>
          <p:cNvSpPr/>
          <p:nvPr/>
        </p:nvSpPr>
        <p:spPr>
          <a:xfrm>
            <a:off x="3682840" y="3404409"/>
            <a:ext cx="3842742" cy="902987"/>
          </a:xfrm>
          <a:prstGeom prst="rect">
            <a:avLst/>
          </a:prstGeom>
          <a:noFill/>
          <a:ln w="9525" cap="flat" cmpd="sng">
            <a:solidFill>
              <a:srgbClr val="D8D8D8"/>
            </a:solidFill>
            <a:prstDash val="dash"/>
            <a:miter lim="800000"/>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External Data Stores</a:t>
            </a:r>
            <a:endParaRPr sz="1050" b="0" i="0" u="none" strike="noStrike" cap="none">
              <a:solidFill>
                <a:schemeClr val="lt1"/>
              </a:solidFill>
              <a:latin typeface="Arial"/>
              <a:ea typeface="Arial"/>
              <a:cs typeface="Arial"/>
              <a:sym typeface="Arial"/>
            </a:endParaRPr>
          </a:p>
        </p:txBody>
      </p:sp>
      <p:sp>
        <p:nvSpPr>
          <p:cNvPr id="987" name="Google Shape;987;p8"/>
          <p:cNvSpPr/>
          <p:nvPr/>
        </p:nvSpPr>
        <p:spPr>
          <a:xfrm>
            <a:off x="2102944" y="3453915"/>
            <a:ext cx="1044209" cy="799352"/>
          </a:xfrm>
          <a:prstGeom prst="ellipse">
            <a:avLst/>
          </a:prstGeom>
          <a:solidFill>
            <a:schemeClr val="dk2"/>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sp>
        <p:nvSpPr>
          <p:cNvPr id="988" name="Google Shape;988;p8"/>
          <p:cNvSpPr/>
          <p:nvPr/>
        </p:nvSpPr>
        <p:spPr>
          <a:xfrm>
            <a:off x="3681535" y="4550533"/>
            <a:ext cx="3842742"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sp>
        <p:nvSpPr>
          <p:cNvPr id="989" name="Google Shape;989;p8"/>
          <p:cNvSpPr/>
          <p:nvPr/>
        </p:nvSpPr>
        <p:spPr>
          <a:xfrm>
            <a:off x="7556869" y="3404409"/>
            <a:ext cx="341882" cy="902987"/>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990" name="Google Shape;990;p8"/>
          <p:cNvSpPr txBox="1"/>
          <p:nvPr/>
        </p:nvSpPr>
        <p:spPr>
          <a:xfrm>
            <a:off x="7930037" y="3659695"/>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cxnSp>
        <p:nvCxnSpPr>
          <p:cNvPr id="991" name="Google Shape;991;p8"/>
          <p:cNvCxnSpPr>
            <a:stCxn id="992" idx="1"/>
            <a:endCxn id="977" idx="1"/>
          </p:cNvCxnSpPr>
          <p:nvPr/>
        </p:nvCxnSpPr>
        <p:spPr>
          <a:xfrm>
            <a:off x="3993132" y="19488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993" name="Google Shape;993;p8"/>
          <p:cNvCxnSpPr>
            <a:stCxn id="977" idx="3"/>
            <a:endCxn id="994" idx="3"/>
          </p:cNvCxnSpPr>
          <p:nvPr/>
        </p:nvCxnSpPr>
        <p:spPr>
          <a:xfrm rot="10800000" flipH="1">
            <a:off x="6822908" y="1621224"/>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995" name="Google Shape;995;p8"/>
          <p:cNvCxnSpPr>
            <a:stCxn id="977" idx="3"/>
            <a:endCxn id="996" idx="2"/>
          </p:cNvCxnSpPr>
          <p:nvPr/>
        </p:nvCxnSpPr>
        <p:spPr>
          <a:xfrm>
            <a:off x="6822908" y="1948824"/>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997" name="Google Shape;997;p8"/>
          <p:cNvSpPr/>
          <p:nvPr/>
        </p:nvSpPr>
        <p:spPr>
          <a:xfrm>
            <a:off x="4395344" y="763318"/>
            <a:ext cx="2427564" cy="628285"/>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Ecosystem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E.g., Spark Driver, Spark Master, HDFS, NameNode, Zookeeper, etc.</a:t>
            </a:r>
            <a:endParaRPr sz="1400" b="0" i="0" u="none" strike="noStrike" cap="none">
              <a:solidFill>
                <a:srgbClr val="000000"/>
              </a:solidFill>
              <a:latin typeface="Arial"/>
              <a:ea typeface="Arial"/>
              <a:cs typeface="Arial"/>
              <a:sym typeface="Arial"/>
            </a:endParaRPr>
          </a:p>
        </p:txBody>
      </p:sp>
      <p:cxnSp>
        <p:nvCxnSpPr>
          <p:cNvPr id="998" name="Google Shape;998;p8"/>
          <p:cNvCxnSpPr>
            <a:stCxn id="997" idx="2"/>
            <a:endCxn id="977" idx="0"/>
          </p:cNvCxnSpPr>
          <p:nvPr/>
        </p:nvCxnSpPr>
        <p:spPr>
          <a:xfrm flipH="1">
            <a:off x="5602826" y="1391603"/>
            <a:ext cx="6300" cy="208500"/>
          </a:xfrm>
          <a:prstGeom prst="straightConnector1">
            <a:avLst/>
          </a:prstGeom>
          <a:noFill/>
          <a:ln w="25400" cap="flat" cmpd="sng">
            <a:solidFill>
              <a:srgbClr val="8DFFFD"/>
            </a:solidFill>
            <a:prstDash val="solid"/>
            <a:round/>
            <a:headEnd type="triangle" w="med" len="med"/>
            <a:tailEnd type="triangle" w="med" len="med"/>
          </a:ln>
        </p:spPr>
      </p:cxnSp>
      <p:sp>
        <p:nvSpPr>
          <p:cNvPr id="996" name="Google Shape;996;p8"/>
          <p:cNvSpPr/>
          <p:nvPr/>
        </p:nvSpPr>
        <p:spPr>
          <a:xfrm>
            <a:off x="7904104" y="21296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994" name="Google Shape;994;p8"/>
          <p:cNvSpPr/>
          <p:nvPr/>
        </p:nvSpPr>
        <p:spPr>
          <a:xfrm rot="5400000">
            <a:off x="8026335" y="11440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
          <p:cNvSpPr txBox="1"/>
          <p:nvPr/>
        </p:nvSpPr>
        <p:spPr>
          <a:xfrm>
            <a:off x="7918875" y="13254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992" name="Google Shape;992;p8"/>
          <p:cNvSpPr/>
          <p:nvPr/>
        </p:nvSpPr>
        <p:spPr>
          <a:xfrm rot="5400000">
            <a:off x="3220090" y="14716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
          <p:cNvSpPr txBox="1"/>
          <p:nvPr/>
        </p:nvSpPr>
        <p:spPr>
          <a:xfrm>
            <a:off x="3112625" y="16530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grpSp>
        <p:nvGrpSpPr>
          <p:cNvPr id="1001" name="Google Shape;1001;p8"/>
          <p:cNvGrpSpPr/>
          <p:nvPr/>
        </p:nvGrpSpPr>
        <p:grpSpPr>
          <a:xfrm>
            <a:off x="1092797" y="9258682"/>
            <a:ext cx="1002780" cy="545033"/>
            <a:chOff x="3416968" y="4456497"/>
            <a:chExt cx="1806326" cy="981777"/>
          </a:xfrm>
        </p:grpSpPr>
        <p:sp>
          <p:nvSpPr>
            <p:cNvPr id="1002" name="Google Shape;1002;p8"/>
            <p:cNvSpPr/>
            <p:nvPr/>
          </p:nvSpPr>
          <p:spPr>
            <a:xfrm>
              <a:off x="3416968"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3" name="Google Shape;1003;p8"/>
            <p:cNvSpPr/>
            <p:nvPr/>
          </p:nvSpPr>
          <p:spPr>
            <a:xfrm>
              <a:off x="4320131"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4" name="Google Shape;1004;p8"/>
            <p:cNvSpPr/>
            <p:nvPr/>
          </p:nvSpPr>
          <p:spPr>
            <a:xfrm>
              <a:off x="3868549" y="4783756"/>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chemeClr val="lt1"/>
                  </a:solidFill>
                  <a:latin typeface="Arial"/>
                  <a:ea typeface="Arial"/>
                  <a:cs typeface="Arial"/>
                  <a:sym typeface="Arial"/>
                </a:rPr>
                <a:t>NoSQL</a:t>
              </a:r>
              <a:endParaRPr sz="1050" b="0" i="0" u="none" strike="noStrike" cap="none">
                <a:solidFill>
                  <a:schemeClr val="lt1"/>
                </a:solidFill>
                <a:latin typeface="Arial"/>
                <a:ea typeface="Arial"/>
                <a:cs typeface="Arial"/>
                <a:sym typeface="Arial"/>
              </a:endParaRPr>
            </a:p>
          </p:txBody>
        </p:sp>
      </p:grpSp>
      <p:sp>
        <p:nvSpPr>
          <p:cNvPr id="1005" name="Google Shape;1005;p8"/>
          <p:cNvSpPr/>
          <p:nvPr/>
        </p:nvSpPr>
        <p:spPr>
          <a:xfrm>
            <a:off x="4036850" y="3763079"/>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NoSQL</a:t>
            </a:r>
            <a:endParaRPr sz="900" b="0" i="0" u="none" strike="noStrike" cap="none">
              <a:solidFill>
                <a:srgbClr val="000000"/>
              </a:solidFill>
              <a:latin typeface="Arial"/>
              <a:ea typeface="Arial"/>
              <a:cs typeface="Arial"/>
              <a:sym typeface="Arial"/>
            </a:endParaRPr>
          </a:p>
        </p:txBody>
      </p:sp>
      <p:sp>
        <p:nvSpPr>
          <p:cNvPr id="1006" name="Google Shape;1006;p8"/>
          <p:cNvSpPr/>
          <p:nvPr/>
        </p:nvSpPr>
        <p:spPr>
          <a:xfrm>
            <a:off x="5602906"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07" name="Google Shape;1007;p8"/>
          <p:cNvSpPr/>
          <p:nvPr/>
        </p:nvSpPr>
        <p:spPr>
          <a:xfrm>
            <a:off x="5071940"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08" name="Google Shape;1008;p8"/>
          <p:cNvSpPr/>
          <p:nvPr/>
        </p:nvSpPr>
        <p:spPr>
          <a:xfrm>
            <a:off x="5342345" y="3783944"/>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Data </a:t>
            </a:r>
            <a:br>
              <a:rPr lang="en-US" sz="900" b="0" i="0" u="none" strike="noStrike" cap="none">
                <a:solidFill>
                  <a:srgbClr val="FFFFFF"/>
                </a:solidFill>
                <a:latin typeface="Arial"/>
                <a:ea typeface="Arial"/>
                <a:cs typeface="Arial"/>
                <a:sym typeface="Arial"/>
              </a:rPr>
            </a:br>
            <a:r>
              <a:rPr lang="en-US" sz="900" b="0" i="0" u="none" strike="noStrike" cap="none">
                <a:solidFill>
                  <a:srgbClr val="FFFFFF"/>
                </a:solidFill>
                <a:latin typeface="Arial"/>
                <a:ea typeface="Arial"/>
                <a:cs typeface="Arial"/>
                <a:sym typeface="Arial"/>
              </a:rPr>
              <a:t>Grid</a:t>
            </a:r>
            <a:endParaRPr sz="900" b="0" i="0" u="none" strike="noStrike" cap="none">
              <a:solidFill>
                <a:srgbClr val="000000"/>
              </a:solidFill>
              <a:latin typeface="Arial"/>
              <a:ea typeface="Arial"/>
              <a:cs typeface="Arial"/>
              <a:sym typeface="Arial"/>
            </a:endParaRPr>
          </a:p>
        </p:txBody>
      </p:sp>
      <p:sp>
        <p:nvSpPr>
          <p:cNvPr id="1009" name="Google Shape;1009;p8"/>
          <p:cNvSpPr/>
          <p:nvPr/>
        </p:nvSpPr>
        <p:spPr>
          <a:xfrm>
            <a:off x="6362744" y="3604227"/>
            <a:ext cx="1071052" cy="614005"/>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RDBMS</a:t>
            </a:r>
            <a:endParaRPr sz="900" b="0" i="0" u="none" strike="noStrike" cap="none">
              <a:solidFill>
                <a:srgbClr val="000000"/>
              </a:solidFill>
              <a:latin typeface="Arial"/>
              <a:ea typeface="Arial"/>
              <a:cs typeface="Arial"/>
              <a:sym typeface="Arial"/>
            </a:endParaRPr>
          </a:p>
        </p:txBody>
      </p:sp>
      <p:cxnSp>
        <p:nvCxnSpPr>
          <p:cNvPr id="1010" name="Google Shape;1010;p8"/>
          <p:cNvCxnSpPr>
            <a:stCxn id="988" idx="0"/>
            <a:endCxn id="986" idx="2"/>
          </p:cNvCxnSpPr>
          <p:nvPr/>
        </p:nvCxnSpPr>
        <p:spPr>
          <a:xfrm rot="10800000" flipH="1">
            <a:off x="5602906" y="4307533"/>
            <a:ext cx="1200" cy="243000"/>
          </a:xfrm>
          <a:prstGeom prst="straightConnector1">
            <a:avLst/>
          </a:prstGeom>
          <a:noFill/>
          <a:ln w="25400" cap="flat" cmpd="sng">
            <a:solidFill>
              <a:srgbClr val="8DFFFD"/>
            </a:solidFill>
            <a:prstDash val="solid"/>
            <a:round/>
            <a:headEnd type="none" w="sm" len="sm"/>
            <a:tailEnd type="triangle" w="med" len="med"/>
          </a:ln>
        </p:spPr>
      </p:cxnSp>
      <p:cxnSp>
        <p:nvCxnSpPr>
          <p:cNvPr id="1011" name="Google Shape;1011;p8"/>
          <p:cNvCxnSpPr>
            <a:stCxn id="987" idx="6"/>
            <a:endCxn id="986" idx="1"/>
          </p:cNvCxnSpPr>
          <p:nvPr/>
        </p:nvCxnSpPr>
        <p:spPr>
          <a:xfrm>
            <a:off x="3147153" y="3853591"/>
            <a:ext cx="535800" cy="2400"/>
          </a:xfrm>
          <a:prstGeom prst="straightConnector1">
            <a:avLst/>
          </a:prstGeom>
          <a:noFill/>
          <a:ln w="25400" cap="flat" cmpd="sng">
            <a:solidFill>
              <a:srgbClr val="8DFFFD"/>
            </a:solidFill>
            <a:prstDash val="solid"/>
            <a:round/>
            <a:headEnd type="triangle" w="med" len="med"/>
            <a:tailEnd type="triangle" w="med" len="med"/>
          </a:ln>
        </p:spPr>
      </p:cxnSp>
    </p:spTree>
    <p:extLst>
      <p:ext uri="{BB962C8B-B14F-4D97-AF65-F5344CB8AC3E}">
        <p14:creationId xmlns:p14="http://schemas.microsoft.com/office/powerpoint/2010/main" val="123028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grpSp>
        <p:nvGrpSpPr>
          <p:cNvPr id="1017" name="Google Shape;1017;p9"/>
          <p:cNvGrpSpPr/>
          <p:nvPr/>
        </p:nvGrpSpPr>
        <p:grpSpPr>
          <a:xfrm>
            <a:off x="2102944" y="763318"/>
            <a:ext cx="6781538" cy="4152561"/>
            <a:chOff x="2102944" y="763318"/>
            <a:chExt cx="6781538" cy="4152561"/>
          </a:xfrm>
        </p:grpSpPr>
        <p:sp>
          <p:nvSpPr>
            <p:cNvPr id="1018" name="Google Shape;1018;p9"/>
            <p:cNvSpPr/>
            <p:nvPr/>
          </p:nvSpPr>
          <p:spPr>
            <a:xfrm>
              <a:off x="4297411"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19" name="Google Shape;1019;p9"/>
            <p:cNvSpPr/>
            <p:nvPr/>
          </p:nvSpPr>
          <p:spPr>
            <a:xfrm>
              <a:off x="3766445"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20" name="Google Shape;1020;p9"/>
            <p:cNvSpPr/>
            <p:nvPr/>
          </p:nvSpPr>
          <p:spPr>
            <a:xfrm>
              <a:off x="6169775" y="2355649"/>
              <a:ext cx="341882" cy="899833"/>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21" name="Google Shape;1021;p9"/>
            <p:cNvSpPr txBox="1"/>
            <p:nvPr/>
          </p:nvSpPr>
          <p:spPr>
            <a:xfrm>
              <a:off x="6620130" y="2701705"/>
              <a:ext cx="1106289" cy="207719"/>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Market Gap</a:t>
              </a:r>
              <a:endParaRPr sz="900" b="0" i="0" u="none" strike="noStrike" cap="none">
                <a:solidFill>
                  <a:schemeClr val="lt1"/>
                </a:solidFill>
                <a:latin typeface="Arial"/>
                <a:ea typeface="Arial"/>
                <a:cs typeface="Arial"/>
                <a:sym typeface="Arial"/>
              </a:endParaRPr>
            </a:p>
          </p:txBody>
        </p:sp>
        <p:sp>
          <p:nvSpPr>
            <p:cNvPr id="1022" name="Google Shape;1022;p9"/>
            <p:cNvSpPr/>
            <p:nvPr/>
          </p:nvSpPr>
          <p:spPr>
            <a:xfrm>
              <a:off x="5359775" y="2321913"/>
              <a:ext cx="471672" cy="938703"/>
            </a:xfrm>
            <a:prstGeom prst="upDownArrow">
              <a:avLst>
                <a:gd name="adj1" fmla="val 58768"/>
                <a:gd name="adj2" fmla="val 62104"/>
              </a:avLst>
            </a:prstGeom>
            <a:solidFill>
              <a:srgbClr val="7F7F7F"/>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23" name="Google Shape;1023;p9"/>
            <p:cNvSpPr txBox="1"/>
            <p:nvPr/>
          </p:nvSpPr>
          <p:spPr>
            <a:xfrm>
              <a:off x="4043704" y="2484637"/>
              <a:ext cx="1380923" cy="623217"/>
            </a:xfrm>
            <a:prstGeom prst="rect">
              <a:avLst/>
            </a:prstGeom>
            <a:noFill/>
            <a:ln>
              <a:noFill/>
            </a:ln>
          </p:spPr>
          <p:txBody>
            <a:bodyPr spcFirstLastPara="1" wrap="square" lIns="68550" tIns="34275" rIns="68550" bIns="34275" anchor="t" anchorCtr="0">
              <a:spAutoFit/>
            </a:bodyPr>
            <a:lstStyle/>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Latency</a:t>
              </a:r>
              <a:endParaRPr sz="9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Bolted-on integration complexity</a:t>
              </a:r>
              <a:endParaRPr sz="9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1024" name="Google Shape;1024;p9"/>
            <p:cNvSpPr/>
            <p:nvPr/>
          </p:nvSpPr>
          <p:spPr>
            <a:xfrm>
              <a:off x="4382904" y="1600077"/>
              <a:ext cx="2440004" cy="697493"/>
            </a:xfrm>
            <a:prstGeom prst="rect">
              <a:avLst/>
            </a:prstGeom>
            <a:solidFill>
              <a:schemeClr val="dk1"/>
            </a:solidFill>
            <a:ln w="19050" cap="flat" cmpd="sng">
              <a:solidFill>
                <a:srgbClr val="D1E3FE"/>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Engine</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sp>
          <p:nvSpPr>
            <p:cNvPr id="1025" name="Google Shape;1025;p9"/>
            <p:cNvSpPr/>
            <p:nvPr/>
          </p:nvSpPr>
          <p:spPr>
            <a:xfrm>
              <a:off x="4531482" y="1916090"/>
              <a:ext cx="457200" cy="234272"/>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1</a:t>
              </a:r>
              <a:endParaRPr sz="1050" b="0" i="0" u="none" strike="noStrike" cap="none">
                <a:solidFill>
                  <a:schemeClr val="lt1"/>
                </a:solidFill>
                <a:latin typeface="Arial"/>
                <a:ea typeface="Arial"/>
                <a:cs typeface="Arial"/>
                <a:sym typeface="Arial"/>
              </a:endParaRPr>
            </a:p>
          </p:txBody>
        </p:sp>
        <p:sp>
          <p:nvSpPr>
            <p:cNvPr id="1026" name="Google Shape;1026;p9"/>
            <p:cNvSpPr/>
            <p:nvPr/>
          </p:nvSpPr>
          <p:spPr>
            <a:xfrm>
              <a:off x="5093243" y="1915083"/>
              <a:ext cx="457200" cy="236287"/>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2</a:t>
              </a:r>
              <a:endParaRPr sz="1050" b="0" i="0" u="none" strike="noStrike" cap="none">
                <a:solidFill>
                  <a:schemeClr val="lt1"/>
                </a:solidFill>
                <a:latin typeface="Arial"/>
                <a:ea typeface="Arial"/>
                <a:cs typeface="Arial"/>
                <a:sym typeface="Arial"/>
              </a:endParaRPr>
            </a:p>
          </p:txBody>
        </p:sp>
        <p:sp>
          <p:nvSpPr>
            <p:cNvPr id="1027" name="Google Shape;1027;p9"/>
            <p:cNvSpPr/>
            <p:nvPr/>
          </p:nvSpPr>
          <p:spPr>
            <a:xfrm>
              <a:off x="5655004" y="1915082"/>
              <a:ext cx="457200" cy="236288"/>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3</a:t>
              </a:r>
              <a:endParaRPr sz="1050" b="0" i="0" u="none" strike="noStrike" cap="none">
                <a:solidFill>
                  <a:schemeClr val="lt1"/>
                </a:solidFill>
                <a:latin typeface="Arial"/>
                <a:ea typeface="Arial"/>
                <a:cs typeface="Arial"/>
                <a:sym typeface="Arial"/>
              </a:endParaRPr>
            </a:p>
          </p:txBody>
        </p:sp>
        <p:sp>
          <p:nvSpPr>
            <p:cNvPr id="1028" name="Google Shape;1028;p9"/>
            <p:cNvSpPr/>
            <p:nvPr/>
          </p:nvSpPr>
          <p:spPr>
            <a:xfrm>
              <a:off x="6216764" y="1917809"/>
              <a:ext cx="457200" cy="230834"/>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N</a:t>
              </a:r>
              <a:endParaRPr sz="1050" b="0" i="0" u="none" strike="noStrike" cap="none">
                <a:solidFill>
                  <a:schemeClr val="lt1"/>
                </a:solidFill>
                <a:latin typeface="Arial"/>
                <a:ea typeface="Arial"/>
                <a:cs typeface="Arial"/>
                <a:sym typeface="Arial"/>
              </a:endParaRPr>
            </a:p>
          </p:txBody>
        </p:sp>
        <p:sp>
          <p:nvSpPr>
            <p:cNvPr id="1029" name="Google Shape;1029;p9"/>
            <p:cNvSpPr txBox="1"/>
            <p:nvPr/>
          </p:nvSpPr>
          <p:spPr>
            <a:xfrm>
              <a:off x="6004698" y="1902213"/>
              <a:ext cx="205604"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a:t>
              </a:r>
              <a:endParaRPr sz="1050" b="0" i="0" u="none" strike="noStrike" cap="none">
                <a:solidFill>
                  <a:srgbClr val="000000"/>
                </a:solidFill>
                <a:latin typeface="Arial"/>
                <a:ea typeface="Arial"/>
                <a:cs typeface="Arial"/>
                <a:sym typeface="Arial"/>
              </a:endParaRPr>
            </a:p>
          </p:txBody>
        </p:sp>
        <p:sp>
          <p:nvSpPr>
            <p:cNvPr id="1030" name="Google Shape;1030;p9"/>
            <p:cNvSpPr txBox="1"/>
            <p:nvPr/>
          </p:nvSpPr>
          <p:spPr>
            <a:xfrm>
              <a:off x="7256214" y="834263"/>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1031" name="Google Shape;1031;p9"/>
            <p:cNvSpPr/>
            <p:nvPr/>
          </p:nvSpPr>
          <p:spPr>
            <a:xfrm>
              <a:off x="6974835" y="781495"/>
              <a:ext cx="198440" cy="610108"/>
            </a:xfrm>
            <a:prstGeom prst="rightBrace">
              <a:avLst>
                <a:gd name="adj1" fmla="val 13996"/>
                <a:gd name="adj2" fmla="val 51348"/>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sp>
          <p:nvSpPr>
            <p:cNvPr id="1032" name="Google Shape;1032;p9"/>
            <p:cNvSpPr/>
            <p:nvPr/>
          </p:nvSpPr>
          <p:spPr>
            <a:xfrm>
              <a:off x="3682840" y="3404409"/>
              <a:ext cx="3842742" cy="902987"/>
            </a:xfrm>
            <a:prstGeom prst="rect">
              <a:avLst/>
            </a:prstGeom>
            <a:noFill/>
            <a:ln w="9525" cap="flat" cmpd="sng">
              <a:solidFill>
                <a:srgbClr val="D8D8D8"/>
              </a:solidFill>
              <a:prstDash val="dash"/>
              <a:miter lim="800000"/>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External Data Stores</a:t>
              </a:r>
              <a:endParaRPr sz="1050" b="0" i="0" u="none" strike="noStrike" cap="none">
                <a:solidFill>
                  <a:schemeClr val="lt1"/>
                </a:solidFill>
                <a:latin typeface="Arial"/>
                <a:ea typeface="Arial"/>
                <a:cs typeface="Arial"/>
                <a:sym typeface="Arial"/>
              </a:endParaRPr>
            </a:p>
          </p:txBody>
        </p:sp>
        <p:sp>
          <p:nvSpPr>
            <p:cNvPr id="1033" name="Google Shape;1033;p9"/>
            <p:cNvSpPr/>
            <p:nvPr/>
          </p:nvSpPr>
          <p:spPr>
            <a:xfrm>
              <a:off x="2102944" y="3453915"/>
              <a:ext cx="1044209" cy="799352"/>
            </a:xfrm>
            <a:prstGeom prst="ellipse">
              <a:avLst/>
            </a:prstGeom>
            <a:solidFill>
              <a:schemeClr val="dk2"/>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sp>
          <p:nvSpPr>
            <p:cNvPr id="1034" name="Google Shape;1034;p9"/>
            <p:cNvSpPr/>
            <p:nvPr/>
          </p:nvSpPr>
          <p:spPr>
            <a:xfrm>
              <a:off x="3681535" y="4550533"/>
              <a:ext cx="3842742"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sp>
          <p:nvSpPr>
            <p:cNvPr id="1035" name="Google Shape;1035;p9"/>
            <p:cNvSpPr/>
            <p:nvPr/>
          </p:nvSpPr>
          <p:spPr>
            <a:xfrm>
              <a:off x="7556869" y="3404409"/>
              <a:ext cx="341882" cy="902987"/>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36" name="Google Shape;1036;p9"/>
            <p:cNvSpPr txBox="1"/>
            <p:nvPr/>
          </p:nvSpPr>
          <p:spPr>
            <a:xfrm>
              <a:off x="7930037" y="3659695"/>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cxnSp>
          <p:nvCxnSpPr>
            <p:cNvPr id="1037" name="Google Shape;1037;p9"/>
            <p:cNvCxnSpPr>
              <a:stCxn id="1038" idx="1"/>
              <a:endCxn id="1024" idx="1"/>
            </p:cNvCxnSpPr>
            <p:nvPr/>
          </p:nvCxnSpPr>
          <p:spPr>
            <a:xfrm>
              <a:off x="3993132" y="19488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1039" name="Google Shape;1039;p9"/>
            <p:cNvCxnSpPr>
              <a:stCxn id="1024" idx="3"/>
              <a:endCxn id="1040" idx="3"/>
            </p:cNvCxnSpPr>
            <p:nvPr/>
          </p:nvCxnSpPr>
          <p:spPr>
            <a:xfrm rot="10800000" flipH="1">
              <a:off x="6822908" y="1621224"/>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1041" name="Google Shape;1041;p9"/>
            <p:cNvCxnSpPr>
              <a:stCxn id="1024" idx="3"/>
              <a:endCxn id="1042" idx="2"/>
            </p:cNvCxnSpPr>
            <p:nvPr/>
          </p:nvCxnSpPr>
          <p:spPr>
            <a:xfrm>
              <a:off x="6822908" y="1948824"/>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1043" name="Google Shape;1043;p9"/>
            <p:cNvSpPr/>
            <p:nvPr/>
          </p:nvSpPr>
          <p:spPr>
            <a:xfrm>
              <a:off x="4395344" y="763318"/>
              <a:ext cx="2427564" cy="628285"/>
            </a:xfrm>
            <a:prstGeom prst="rect">
              <a:avLst/>
            </a:prstGeom>
            <a:solidFill>
              <a:schemeClr val="dk1"/>
            </a:solidFill>
            <a:ln w="19050" cap="flat" cmpd="sng">
              <a:solidFill>
                <a:srgbClr val="E5E5E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Ecosystem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E.g., Spark Driver, Spark Master, HDFS, NameNode, Zookeeper, etc.</a:t>
              </a:r>
              <a:endParaRPr sz="1400" b="0" i="0" u="none" strike="noStrike" cap="none">
                <a:solidFill>
                  <a:srgbClr val="000000"/>
                </a:solidFill>
                <a:latin typeface="Arial"/>
                <a:ea typeface="Arial"/>
                <a:cs typeface="Arial"/>
                <a:sym typeface="Arial"/>
              </a:endParaRPr>
            </a:p>
          </p:txBody>
        </p:sp>
        <p:cxnSp>
          <p:nvCxnSpPr>
            <p:cNvPr id="1044" name="Google Shape;1044;p9"/>
            <p:cNvCxnSpPr>
              <a:stCxn id="1043" idx="2"/>
              <a:endCxn id="1024" idx="0"/>
            </p:cNvCxnSpPr>
            <p:nvPr/>
          </p:nvCxnSpPr>
          <p:spPr>
            <a:xfrm flipH="1">
              <a:off x="5602826" y="1391603"/>
              <a:ext cx="6300" cy="208500"/>
            </a:xfrm>
            <a:prstGeom prst="straightConnector1">
              <a:avLst/>
            </a:prstGeom>
            <a:noFill/>
            <a:ln w="25400" cap="flat" cmpd="sng">
              <a:solidFill>
                <a:srgbClr val="8DFFFD"/>
              </a:solidFill>
              <a:prstDash val="solid"/>
              <a:round/>
              <a:headEnd type="triangle" w="med" len="med"/>
              <a:tailEnd type="triangle" w="med" len="med"/>
            </a:ln>
          </p:spPr>
        </p:cxnSp>
        <p:sp>
          <p:nvSpPr>
            <p:cNvPr id="1042" name="Google Shape;1042;p9"/>
            <p:cNvSpPr/>
            <p:nvPr/>
          </p:nvSpPr>
          <p:spPr>
            <a:xfrm>
              <a:off x="7904104" y="21296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1040" name="Google Shape;1040;p9"/>
            <p:cNvSpPr/>
            <p:nvPr/>
          </p:nvSpPr>
          <p:spPr>
            <a:xfrm rot="5400000">
              <a:off x="8026335" y="11440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9"/>
            <p:cNvSpPr txBox="1"/>
            <p:nvPr/>
          </p:nvSpPr>
          <p:spPr>
            <a:xfrm>
              <a:off x="7918875" y="13254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1038" name="Google Shape;1038;p9"/>
            <p:cNvSpPr/>
            <p:nvPr/>
          </p:nvSpPr>
          <p:spPr>
            <a:xfrm rot="5400000">
              <a:off x="3220090" y="14716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9"/>
            <p:cNvSpPr txBox="1"/>
            <p:nvPr/>
          </p:nvSpPr>
          <p:spPr>
            <a:xfrm>
              <a:off x="3112625" y="16530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sp>
          <p:nvSpPr>
            <p:cNvPr id="1047" name="Google Shape;1047;p9"/>
            <p:cNvSpPr/>
            <p:nvPr/>
          </p:nvSpPr>
          <p:spPr>
            <a:xfrm>
              <a:off x="4036850" y="3763079"/>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NoSQL</a:t>
              </a:r>
              <a:endParaRPr sz="900" b="0" i="0" u="none" strike="noStrike" cap="none">
                <a:solidFill>
                  <a:srgbClr val="000000"/>
                </a:solidFill>
                <a:latin typeface="Arial"/>
                <a:ea typeface="Arial"/>
                <a:cs typeface="Arial"/>
                <a:sym typeface="Arial"/>
              </a:endParaRPr>
            </a:p>
          </p:txBody>
        </p:sp>
        <p:sp>
          <p:nvSpPr>
            <p:cNvPr id="1048" name="Google Shape;1048;p9"/>
            <p:cNvSpPr/>
            <p:nvPr/>
          </p:nvSpPr>
          <p:spPr>
            <a:xfrm>
              <a:off x="5602906"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49" name="Google Shape;1049;p9"/>
            <p:cNvSpPr/>
            <p:nvPr/>
          </p:nvSpPr>
          <p:spPr>
            <a:xfrm>
              <a:off x="5071940"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50" name="Google Shape;1050;p9"/>
            <p:cNvSpPr/>
            <p:nvPr/>
          </p:nvSpPr>
          <p:spPr>
            <a:xfrm>
              <a:off x="5342345" y="3783944"/>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Data </a:t>
              </a:r>
              <a:br>
                <a:rPr lang="en-US" sz="900" b="0" i="0" u="none" strike="noStrike" cap="none">
                  <a:solidFill>
                    <a:srgbClr val="FFFFFF"/>
                  </a:solidFill>
                  <a:latin typeface="Arial"/>
                  <a:ea typeface="Arial"/>
                  <a:cs typeface="Arial"/>
                  <a:sym typeface="Arial"/>
                </a:rPr>
              </a:br>
              <a:r>
                <a:rPr lang="en-US" sz="900" b="0" i="0" u="none" strike="noStrike" cap="none">
                  <a:solidFill>
                    <a:srgbClr val="FFFFFF"/>
                  </a:solidFill>
                  <a:latin typeface="Arial"/>
                  <a:ea typeface="Arial"/>
                  <a:cs typeface="Arial"/>
                  <a:sym typeface="Arial"/>
                </a:rPr>
                <a:t>Grid</a:t>
              </a:r>
              <a:endParaRPr sz="900" b="0" i="0" u="none" strike="noStrike" cap="none">
                <a:solidFill>
                  <a:srgbClr val="000000"/>
                </a:solidFill>
                <a:latin typeface="Arial"/>
                <a:ea typeface="Arial"/>
                <a:cs typeface="Arial"/>
                <a:sym typeface="Arial"/>
              </a:endParaRPr>
            </a:p>
          </p:txBody>
        </p:sp>
        <p:sp>
          <p:nvSpPr>
            <p:cNvPr id="1051" name="Google Shape;1051;p9"/>
            <p:cNvSpPr/>
            <p:nvPr/>
          </p:nvSpPr>
          <p:spPr>
            <a:xfrm>
              <a:off x="6362744" y="3604227"/>
              <a:ext cx="1071052" cy="614005"/>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RDBMS</a:t>
              </a:r>
              <a:endParaRPr sz="900" b="0" i="0" u="none" strike="noStrike" cap="none">
                <a:solidFill>
                  <a:srgbClr val="000000"/>
                </a:solidFill>
                <a:latin typeface="Arial"/>
                <a:ea typeface="Arial"/>
                <a:cs typeface="Arial"/>
                <a:sym typeface="Arial"/>
              </a:endParaRPr>
            </a:p>
          </p:txBody>
        </p:sp>
        <p:cxnSp>
          <p:nvCxnSpPr>
            <p:cNvPr id="1052" name="Google Shape;1052;p9"/>
            <p:cNvCxnSpPr>
              <a:stCxn id="1034" idx="0"/>
              <a:endCxn id="1032" idx="2"/>
            </p:cNvCxnSpPr>
            <p:nvPr/>
          </p:nvCxnSpPr>
          <p:spPr>
            <a:xfrm rot="10800000" flipH="1">
              <a:off x="5602906" y="4307533"/>
              <a:ext cx="1200" cy="243000"/>
            </a:xfrm>
            <a:prstGeom prst="straightConnector1">
              <a:avLst/>
            </a:prstGeom>
            <a:noFill/>
            <a:ln w="25400" cap="flat" cmpd="sng">
              <a:solidFill>
                <a:srgbClr val="8DFFFD"/>
              </a:solidFill>
              <a:prstDash val="solid"/>
              <a:round/>
              <a:headEnd type="none" w="sm" len="sm"/>
              <a:tailEnd type="triangle" w="med" len="med"/>
            </a:ln>
          </p:spPr>
        </p:cxnSp>
        <p:cxnSp>
          <p:nvCxnSpPr>
            <p:cNvPr id="1053" name="Google Shape;1053;p9"/>
            <p:cNvCxnSpPr>
              <a:stCxn id="1033" idx="6"/>
              <a:endCxn id="1032" idx="1"/>
            </p:cNvCxnSpPr>
            <p:nvPr/>
          </p:nvCxnSpPr>
          <p:spPr>
            <a:xfrm>
              <a:off x="3147153" y="3853591"/>
              <a:ext cx="535800" cy="2400"/>
            </a:xfrm>
            <a:prstGeom prst="straightConnector1">
              <a:avLst/>
            </a:prstGeom>
            <a:noFill/>
            <a:ln w="25400" cap="flat" cmpd="sng">
              <a:solidFill>
                <a:srgbClr val="8DFFFD"/>
              </a:solidFill>
              <a:prstDash val="solid"/>
              <a:round/>
              <a:headEnd type="triangle" w="med" len="med"/>
              <a:tailEnd type="triangle" w="med" len="med"/>
            </a:ln>
          </p:spPr>
        </p:cxnSp>
        <p:pic>
          <p:nvPicPr>
            <p:cNvPr id="1054" name="Google Shape;1054;p9" descr="Shape&#10;&#10;Description automatically generated with medium confidence"/>
            <p:cNvPicPr preferRelativeResize="0"/>
            <p:nvPr/>
          </p:nvPicPr>
          <p:blipFill rotWithShape="1">
            <a:blip r:embed="rId3">
              <a:alphaModFix/>
            </a:blip>
            <a:srcRect/>
            <a:stretch/>
          </p:blipFill>
          <p:spPr>
            <a:xfrm>
              <a:off x="3998196" y="2160128"/>
              <a:ext cx="1147608" cy="235907"/>
            </a:xfrm>
            <a:prstGeom prst="rect">
              <a:avLst/>
            </a:prstGeom>
            <a:noFill/>
            <a:ln>
              <a:noFill/>
            </a:ln>
          </p:spPr>
        </p:pic>
      </p:grpSp>
      <p:sp>
        <p:nvSpPr>
          <p:cNvPr id="1055" name="Google Shape;1055;p9"/>
          <p:cNvSpPr/>
          <p:nvPr/>
        </p:nvSpPr>
        <p:spPr>
          <a:xfrm>
            <a:off x="5807575" y="5837084"/>
            <a:ext cx="931244" cy="743552"/>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RDBMS</a:t>
            </a:r>
            <a:endParaRPr sz="1050" b="0" i="0" u="none" strike="noStrike" cap="none">
              <a:solidFill>
                <a:schemeClr val="lt1"/>
              </a:solidFill>
              <a:latin typeface="Arial"/>
              <a:ea typeface="Arial"/>
              <a:cs typeface="Arial"/>
              <a:sym typeface="Arial"/>
            </a:endParaRPr>
          </a:p>
        </p:txBody>
      </p:sp>
      <p:grpSp>
        <p:nvGrpSpPr>
          <p:cNvPr id="1056" name="Google Shape;1056;p9"/>
          <p:cNvGrpSpPr/>
          <p:nvPr/>
        </p:nvGrpSpPr>
        <p:grpSpPr>
          <a:xfrm>
            <a:off x="1092797" y="9258682"/>
            <a:ext cx="1002780" cy="545033"/>
            <a:chOff x="3416968" y="4456497"/>
            <a:chExt cx="1806326" cy="981777"/>
          </a:xfrm>
        </p:grpSpPr>
        <p:sp>
          <p:nvSpPr>
            <p:cNvPr id="1057" name="Google Shape;1057;p9"/>
            <p:cNvSpPr/>
            <p:nvPr/>
          </p:nvSpPr>
          <p:spPr>
            <a:xfrm>
              <a:off x="3416968"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58" name="Google Shape;1058;p9"/>
            <p:cNvSpPr/>
            <p:nvPr/>
          </p:nvSpPr>
          <p:spPr>
            <a:xfrm>
              <a:off x="4320131"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59" name="Google Shape;1059;p9"/>
            <p:cNvSpPr/>
            <p:nvPr/>
          </p:nvSpPr>
          <p:spPr>
            <a:xfrm>
              <a:off x="3868549" y="4783756"/>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chemeClr val="lt1"/>
                  </a:solidFill>
                  <a:latin typeface="Arial"/>
                  <a:ea typeface="Arial"/>
                  <a:cs typeface="Arial"/>
                  <a:sym typeface="Arial"/>
                </a:rPr>
                <a:t>NoSQL</a:t>
              </a:r>
              <a:endParaRPr sz="1050" b="0" i="0" u="none" strike="noStrike" cap="none">
                <a:solidFill>
                  <a:schemeClr val="lt1"/>
                </a:solidFill>
                <a:latin typeface="Arial"/>
                <a:ea typeface="Arial"/>
                <a:cs typeface="Arial"/>
                <a:sym typeface="Arial"/>
              </a:endParaRPr>
            </a:p>
          </p:txBody>
        </p:sp>
      </p:grpSp>
      <p:sp>
        <p:nvSpPr>
          <p:cNvPr id="1060" name="Google Shape;1060;p9"/>
          <p:cNvSpPr/>
          <p:nvPr/>
        </p:nvSpPr>
        <p:spPr>
          <a:xfrm>
            <a:off x="954009" y="115497"/>
            <a:ext cx="8069345" cy="4738279"/>
          </a:xfrm>
          <a:prstGeom prst="rect">
            <a:avLst/>
          </a:prstGeom>
          <a:solidFill>
            <a:schemeClr val="dk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Google Shape;1061;p9"/>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lvl="0">
              <a:buSzPct val="62221"/>
            </a:pPr>
            <a:r>
              <a:rPr lang="en-US" dirty="0"/>
              <a:t>Modern Stream Processing Architecture</a:t>
            </a:r>
            <a:endParaRPr dirty="0"/>
          </a:p>
        </p:txBody>
      </p:sp>
      <p:grpSp>
        <p:nvGrpSpPr>
          <p:cNvPr id="1063" name="Google Shape;1063;p9"/>
          <p:cNvGrpSpPr/>
          <p:nvPr/>
        </p:nvGrpSpPr>
        <p:grpSpPr>
          <a:xfrm>
            <a:off x="4231419" y="1112276"/>
            <a:ext cx="2791701" cy="1998916"/>
            <a:chOff x="3325976" y="1112249"/>
            <a:chExt cx="2791701" cy="1998916"/>
          </a:xfrm>
        </p:grpSpPr>
        <p:grpSp>
          <p:nvGrpSpPr>
            <p:cNvPr id="1064" name="Google Shape;1064;p9"/>
            <p:cNvGrpSpPr/>
            <p:nvPr/>
          </p:nvGrpSpPr>
          <p:grpSpPr>
            <a:xfrm>
              <a:off x="3325976" y="1112249"/>
              <a:ext cx="2791701" cy="1998916"/>
              <a:chOff x="3325976" y="1112249"/>
              <a:chExt cx="2791701" cy="1998916"/>
            </a:xfrm>
          </p:grpSpPr>
          <p:sp>
            <p:nvSpPr>
              <p:cNvPr id="1065" name="Google Shape;1065;p9"/>
              <p:cNvSpPr/>
              <p:nvPr/>
            </p:nvSpPr>
            <p:spPr>
              <a:xfrm>
                <a:off x="3325976" y="1112249"/>
                <a:ext cx="2791701" cy="1998916"/>
              </a:xfrm>
              <a:prstGeom prst="roundRect">
                <a:avLst>
                  <a:gd name="adj" fmla="val 3340"/>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27"/>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The Hazelcast Platform</a:t>
                </a:r>
                <a:endParaRPr sz="1400" b="0" i="0" u="none" strike="noStrike" cap="none">
                  <a:solidFill>
                    <a:srgbClr val="000000"/>
                  </a:solidFill>
                  <a:latin typeface="Arial"/>
                  <a:ea typeface="Arial"/>
                  <a:cs typeface="Arial"/>
                  <a:sym typeface="Arial"/>
                </a:endParaRPr>
              </a:p>
            </p:txBody>
          </p:sp>
          <p:sp>
            <p:nvSpPr>
              <p:cNvPr id="1066" name="Google Shape;1066;p9"/>
              <p:cNvSpPr/>
              <p:nvPr/>
            </p:nvSpPr>
            <p:spPr>
              <a:xfrm>
                <a:off x="3555368" y="1584047"/>
                <a:ext cx="2397232" cy="697493"/>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Stream Processing Engine</a:t>
                </a:r>
                <a:endParaRPr sz="1050" b="1" i="0" u="none" strike="noStrike" cap="none">
                  <a:solidFill>
                    <a:schemeClr val="lt1"/>
                  </a:solidFill>
                  <a:latin typeface="Arial"/>
                  <a:ea typeface="Arial"/>
                  <a:cs typeface="Arial"/>
                  <a:sym typeface="Arial"/>
                </a:endParaRPr>
              </a:p>
            </p:txBody>
          </p:sp>
          <p:sp>
            <p:nvSpPr>
              <p:cNvPr id="1067" name="Google Shape;1067;p9"/>
              <p:cNvSpPr/>
              <p:nvPr/>
            </p:nvSpPr>
            <p:spPr>
              <a:xfrm>
                <a:off x="3693987" y="1934539"/>
                <a:ext cx="457200" cy="23427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1</a:t>
                </a:r>
                <a:endParaRPr sz="1050" b="0" i="0" u="none" strike="noStrike" cap="none">
                  <a:solidFill>
                    <a:schemeClr val="dk1"/>
                  </a:solidFill>
                  <a:latin typeface="Arial"/>
                  <a:ea typeface="Arial"/>
                  <a:cs typeface="Arial"/>
                  <a:sym typeface="Arial"/>
                </a:endParaRPr>
              </a:p>
            </p:txBody>
          </p:sp>
          <p:sp>
            <p:nvSpPr>
              <p:cNvPr id="1068" name="Google Shape;1068;p9"/>
              <p:cNvSpPr/>
              <p:nvPr/>
            </p:nvSpPr>
            <p:spPr>
              <a:xfrm>
                <a:off x="4255748" y="1933532"/>
                <a:ext cx="457200" cy="23628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2</a:t>
                </a:r>
                <a:endParaRPr sz="1050" b="0" i="0" u="none" strike="noStrike" cap="none">
                  <a:solidFill>
                    <a:schemeClr val="dk1"/>
                  </a:solidFill>
                  <a:latin typeface="Arial"/>
                  <a:ea typeface="Arial"/>
                  <a:cs typeface="Arial"/>
                  <a:sym typeface="Arial"/>
                </a:endParaRPr>
              </a:p>
            </p:txBody>
          </p:sp>
          <p:sp>
            <p:nvSpPr>
              <p:cNvPr id="1069" name="Google Shape;1069;p9"/>
              <p:cNvSpPr/>
              <p:nvPr/>
            </p:nvSpPr>
            <p:spPr>
              <a:xfrm>
                <a:off x="4817509" y="1933531"/>
                <a:ext cx="457200" cy="236288"/>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3</a:t>
                </a:r>
                <a:endParaRPr sz="1050" b="0" i="0" u="none" strike="noStrike" cap="none">
                  <a:solidFill>
                    <a:schemeClr val="dk1"/>
                  </a:solidFill>
                  <a:latin typeface="Arial"/>
                  <a:ea typeface="Arial"/>
                  <a:cs typeface="Arial"/>
                  <a:sym typeface="Arial"/>
                </a:endParaRPr>
              </a:p>
            </p:txBody>
          </p:sp>
          <p:sp>
            <p:nvSpPr>
              <p:cNvPr id="1070" name="Google Shape;1070;p9"/>
              <p:cNvSpPr/>
              <p:nvPr/>
            </p:nvSpPr>
            <p:spPr>
              <a:xfrm>
                <a:off x="5379269" y="1936258"/>
                <a:ext cx="457200" cy="23083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N</a:t>
                </a:r>
                <a:endParaRPr sz="1050" b="0" i="0" u="none" strike="noStrike" cap="none">
                  <a:solidFill>
                    <a:schemeClr val="dk1"/>
                  </a:solidFill>
                  <a:latin typeface="Arial"/>
                  <a:ea typeface="Arial"/>
                  <a:cs typeface="Arial"/>
                  <a:sym typeface="Arial"/>
                </a:endParaRPr>
              </a:p>
            </p:txBody>
          </p:sp>
          <p:sp>
            <p:nvSpPr>
              <p:cNvPr id="1071" name="Google Shape;1071;p9"/>
              <p:cNvSpPr/>
              <p:nvPr/>
            </p:nvSpPr>
            <p:spPr>
              <a:xfrm>
                <a:off x="3557302" y="2279242"/>
                <a:ext cx="2395298" cy="697493"/>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In-Memory Store</a:t>
                </a:r>
                <a:endParaRPr sz="1050" b="1" i="0" u="none" strike="noStrike" cap="none">
                  <a:solidFill>
                    <a:schemeClr val="lt1"/>
                  </a:solidFill>
                  <a:latin typeface="Arial"/>
                  <a:ea typeface="Arial"/>
                  <a:cs typeface="Arial"/>
                  <a:sym typeface="Arial"/>
                </a:endParaRPr>
              </a:p>
            </p:txBody>
          </p:sp>
          <p:sp>
            <p:nvSpPr>
              <p:cNvPr id="1072" name="Google Shape;1072;p9"/>
              <p:cNvSpPr/>
              <p:nvPr/>
            </p:nvSpPr>
            <p:spPr>
              <a:xfrm>
                <a:off x="3920583" y="2631484"/>
                <a:ext cx="1688399" cy="171415"/>
              </a:xfrm>
              <a:prstGeom prst="roundRect">
                <a:avLst>
                  <a:gd name="adj" fmla="val 16667"/>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900" b="0" i="0" u="none" strike="noStrike" cap="none">
                    <a:solidFill>
                      <a:schemeClr val="dk1"/>
                    </a:solidFill>
                    <a:latin typeface="Arial"/>
                    <a:ea typeface="Arial"/>
                    <a:cs typeface="Arial"/>
                    <a:sym typeface="Arial"/>
                  </a:rPr>
                  <a:t>Intel Optane / RAM</a:t>
                </a:r>
                <a:endParaRPr sz="900" b="0" i="0" u="none" strike="noStrike" cap="none">
                  <a:solidFill>
                    <a:schemeClr val="dk1"/>
                  </a:solidFill>
                  <a:latin typeface="Arial"/>
                  <a:ea typeface="Arial"/>
                  <a:cs typeface="Arial"/>
                  <a:sym typeface="Arial"/>
                </a:endParaRPr>
              </a:p>
            </p:txBody>
          </p:sp>
        </p:grpSp>
        <p:cxnSp>
          <p:nvCxnSpPr>
            <p:cNvPr id="1073" name="Google Shape;1073;p9"/>
            <p:cNvCxnSpPr/>
            <p:nvPr/>
          </p:nvCxnSpPr>
          <p:spPr>
            <a:xfrm>
              <a:off x="4753984" y="2177497"/>
              <a:ext cx="0" cy="201168"/>
            </a:xfrm>
            <a:prstGeom prst="straightConnector1">
              <a:avLst/>
            </a:prstGeom>
            <a:noFill/>
            <a:ln w="12700" cap="flat" cmpd="sng">
              <a:solidFill>
                <a:schemeClr val="lt2"/>
              </a:solidFill>
              <a:prstDash val="solid"/>
              <a:round/>
              <a:headEnd type="triangle" w="med" len="med"/>
              <a:tailEnd type="triangle" w="med" len="med"/>
            </a:ln>
          </p:spPr>
        </p:cxnSp>
      </p:grpSp>
      <p:sp>
        <p:nvSpPr>
          <p:cNvPr id="1074" name="Google Shape;1074;p9"/>
          <p:cNvSpPr/>
          <p:nvPr/>
        </p:nvSpPr>
        <p:spPr>
          <a:xfrm>
            <a:off x="2629447" y="3182948"/>
            <a:ext cx="1044209" cy="799352"/>
          </a:xfrm>
          <a:prstGeom prst="ellipse">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cxnSp>
        <p:nvCxnSpPr>
          <p:cNvPr id="1075" name="Google Shape;1075;p9"/>
          <p:cNvCxnSpPr>
            <a:stCxn id="1074" idx="6"/>
            <a:endCxn id="1071" idx="1"/>
          </p:cNvCxnSpPr>
          <p:nvPr/>
        </p:nvCxnSpPr>
        <p:spPr>
          <a:xfrm rot="10800000" flipH="1">
            <a:off x="3673656" y="2628024"/>
            <a:ext cx="789000" cy="954600"/>
          </a:xfrm>
          <a:prstGeom prst="straightConnector1">
            <a:avLst/>
          </a:prstGeom>
          <a:noFill/>
          <a:ln w="25400" cap="flat" cmpd="sng">
            <a:solidFill>
              <a:srgbClr val="8DFFFD"/>
            </a:solidFill>
            <a:prstDash val="solid"/>
            <a:round/>
            <a:headEnd type="triangle" w="med" len="med"/>
            <a:tailEnd type="triangle" w="med" len="med"/>
          </a:ln>
        </p:spPr>
      </p:cxnSp>
      <p:sp>
        <p:nvSpPr>
          <p:cNvPr id="1076" name="Google Shape;1076;p9"/>
          <p:cNvSpPr/>
          <p:nvPr/>
        </p:nvSpPr>
        <p:spPr>
          <a:xfrm>
            <a:off x="4231418" y="3403594"/>
            <a:ext cx="2791701"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cxnSp>
        <p:nvCxnSpPr>
          <p:cNvPr id="1077" name="Google Shape;1077;p9"/>
          <p:cNvCxnSpPr>
            <a:stCxn id="1076" idx="0"/>
            <a:endCxn id="1065" idx="2"/>
          </p:cNvCxnSpPr>
          <p:nvPr/>
        </p:nvCxnSpPr>
        <p:spPr>
          <a:xfrm rot="10800000">
            <a:off x="5627269" y="3111094"/>
            <a:ext cx="0" cy="292500"/>
          </a:xfrm>
          <a:prstGeom prst="straightConnector1">
            <a:avLst/>
          </a:prstGeom>
          <a:noFill/>
          <a:ln w="25400" cap="flat" cmpd="sng">
            <a:solidFill>
              <a:srgbClr val="8DFFFD"/>
            </a:solidFill>
            <a:prstDash val="solid"/>
            <a:round/>
            <a:headEnd type="none" w="sm" len="sm"/>
            <a:tailEnd type="triangle" w="med" len="med"/>
          </a:ln>
        </p:spPr>
      </p:cxnSp>
      <p:cxnSp>
        <p:nvCxnSpPr>
          <p:cNvPr id="1078" name="Google Shape;1078;p9"/>
          <p:cNvCxnSpPr>
            <a:stCxn id="1079" idx="1"/>
          </p:cNvCxnSpPr>
          <p:nvPr/>
        </p:nvCxnSpPr>
        <p:spPr>
          <a:xfrm>
            <a:off x="3993130" y="19460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1080" name="Google Shape;1080;p9"/>
          <p:cNvCxnSpPr>
            <a:endCxn id="1081" idx="3"/>
          </p:cNvCxnSpPr>
          <p:nvPr/>
        </p:nvCxnSpPr>
        <p:spPr>
          <a:xfrm rot="10800000" flipH="1">
            <a:off x="6822829" y="1618461"/>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1082" name="Google Shape;1082;p9"/>
          <p:cNvCxnSpPr>
            <a:endCxn id="1083" idx="2"/>
          </p:cNvCxnSpPr>
          <p:nvPr/>
        </p:nvCxnSpPr>
        <p:spPr>
          <a:xfrm>
            <a:off x="6822902" y="1945985"/>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1083" name="Google Shape;1083;p9"/>
          <p:cNvSpPr/>
          <p:nvPr/>
        </p:nvSpPr>
        <p:spPr>
          <a:xfrm>
            <a:off x="7904102" y="21268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1081" name="Google Shape;1081;p9"/>
          <p:cNvSpPr/>
          <p:nvPr/>
        </p:nvSpPr>
        <p:spPr>
          <a:xfrm rot="5400000">
            <a:off x="8026333" y="11412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9"/>
          <p:cNvSpPr txBox="1"/>
          <p:nvPr/>
        </p:nvSpPr>
        <p:spPr>
          <a:xfrm>
            <a:off x="7918875" y="13226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1079" name="Google Shape;1079;p9"/>
          <p:cNvSpPr/>
          <p:nvPr/>
        </p:nvSpPr>
        <p:spPr>
          <a:xfrm rot="5400000">
            <a:off x="3220088" y="14688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
          <p:cNvSpPr txBox="1"/>
          <p:nvPr/>
        </p:nvSpPr>
        <p:spPr>
          <a:xfrm>
            <a:off x="3112625" y="16502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cb88027691_3_1085"/>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p>
            <a:pPr marL="0" lvl="0" indent="0" algn="l" rtl="0">
              <a:lnSpc>
                <a:spcPct val="90000"/>
              </a:lnSpc>
              <a:spcBef>
                <a:spcPts val="0"/>
              </a:spcBef>
              <a:spcAft>
                <a:spcPts val="0"/>
              </a:spcAft>
              <a:buSzPts val="1400"/>
              <a:buNone/>
            </a:pPr>
            <a:r>
              <a:rPr lang="en-US"/>
              <a:t>Deployment Architecture vs Traditional</a:t>
            </a:r>
            <a:endParaRPr/>
          </a:p>
        </p:txBody>
      </p:sp>
      <p:grpSp>
        <p:nvGrpSpPr>
          <p:cNvPr id="1246" name="Google Shape;1246;gcb88027691_3_1085"/>
          <p:cNvGrpSpPr/>
          <p:nvPr/>
        </p:nvGrpSpPr>
        <p:grpSpPr>
          <a:xfrm>
            <a:off x="5868785" y="773084"/>
            <a:ext cx="1521230" cy="839585"/>
            <a:chOff x="5868785" y="773084"/>
            <a:chExt cx="1521230" cy="839585"/>
          </a:xfrm>
        </p:grpSpPr>
        <p:sp>
          <p:nvSpPr>
            <p:cNvPr id="1247" name="Google Shape;1247;gcb88027691_3_1085"/>
            <p:cNvSpPr/>
            <p:nvPr/>
          </p:nvSpPr>
          <p:spPr>
            <a:xfrm>
              <a:off x="5868785" y="773084"/>
              <a:ext cx="1521230" cy="839585"/>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Master 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8" name="Google Shape;1248;gcb88027691_3_1085"/>
            <p:cNvSpPr/>
            <p:nvPr/>
          </p:nvSpPr>
          <p:spPr>
            <a:xfrm>
              <a:off x="5951913" y="1030779"/>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Driver</a:t>
              </a:r>
              <a:endParaRPr sz="1400" b="0" i="0" u="none" strike="noStrike" cap="none">
                <a:solidFill>
                  <a:srgbClr val="000000"/>
                </a:solidFill>
                <a:latin typeface="Arial"/>
                <a:ea typeface="Arial"/>
                <a:cs typeface="Arial"/>
                <a:sym typeface="Arial"/>
              </a:endParaRPr>
            </a:p>
          </p:txBody>
        </p:sp>
        <p:sp>
          <p:nvSpPr>
            <p:cNvPr id="1249" name="Google Shape;1249;gcb88027691_3_1085"/>
            <p:cNvSpPr/>
            <p:nvPr/>
          </p:nvSpPr>
          <p:spPr>
            <a:xfrm>
              <a:off x="6762403" y="1030779"/>
              <a:ext cx="556952" cy="457200"/>
            </a:xfrm>
            <a:prstGeom prst="rect">
              <a:avLst/>
            </a:prstGeom>
            <a:solidFill>
              <a:srgbClr val="041A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0" name="Google Shape;1250;gcb88027691_3_1085"/>
            <p:cNvSpPr/>
            <p:nvPr/>
          </p:nvSpPr>
          <p:spPr>
            <a:xfrm>
              <a:off x="6736486" y="1030290"/>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1" name="Google Shape;1251;gcb88027691_3_1085"/>
            <p:cNvSpPr txBox="1"/>
            <p:nvPr/>
          </p:nvSpPr>
          <p:spPr>
            <a:xfrm>
              <a:off x="6665609" y="1058835"/>
              <a:ext cx="69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Master</a:t>
              </a:r>
              <a:endParaRPr sz="1400" b="0" i="0" u="none" strike="noStrike" cap="none">
                <a:solidFill>
                  <a:srgbClr val="000000"/>
                </a:solidFill>
                <a:latin typeface="Arial"/>
                <a:ea typeface="Arial"/>
                <a:cs typeface="Arial"/>
                <a:sym typeface="Arial"/>
              </a:endParaRPr>
            </a:p>
          </p:txBody>
        </p:sp>
        <p:cxnSp>
          <p:nvCxnSpPr>
            <p:cNvPr id="1252" name="Google Shape;1252;gcb88027691_3_1085"/>
            <p:cNvCxnSpPr/>
            <p:nvPr/>
          </p:nvCxnSpPr>
          <p:spPr>
            <a:xfrm rot="10800000" flipH="1">
              <a:off x="6499239" y="1265781"/>
              <a:ext cx="253538" cy="489"/>
            </a:xfrm>
            <a:prstGeom prst="straightConnector1">
              <a:avLst/>
            </a:prstGeom>
            <a:noFill/>
            <a:ln w="25400" cap="flat" cmpd="sng">
              <a:solidFill>
                <a:srgbClr val="A8CAF4"/>
              </a:solidFill>
              <a:prstDash val="solid"/>
              <a:round/>
              <a:headEnd type="none" w="sm" len="sm"/>
              <a:tailEnd type="triangle" w="med" len="med"/>
            </a:ln>
          </p:spPr>
        </p:cxnSp>
      </p:grpSp>
      <p:grpSp>
        <p:nvGrpSpPr>
          <p:cNvPr id="1253" name="Google Shape;1253;gcb88027691_3_1085"/>
          <p:cNvGrpSpPr/>
          <p:nvPr/>
        </p:nvGrpSpPr>
        <p:grpSpPr>
          <a:xfrm>
            <a:off x="7659106" y="1037666"/>
            <a:ext cx="988182" cy="461737"/>
            <a:chOff x="7815714" y="1214219"/>
            <a:chExt cx="988182" cy="461737"/>
          </a:xfrm>
        </p:grpSpPr>
        <p:sp>
          <p:nvSpPr>
            <p:cNvPr id="1254" name="Google Shape;1254;gcb88027691_3_1085"/>
            <p:cNvSpPr/>
            <p:nvPr/>
          </p:nvSpPr>
          <p:spPr>
            <a:xfrm>
              <a:off x="7815714" y="121421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5" name="Google Shape;1255;gcb88027691_3_1085"/>
            <p:cNvSpPr/>
            <p:nvPr/>
          </p:nvSpPr>
          <p:spPr>
            <a:xfrm>
              <a:off x="7895919" y="1294424"/>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6" name="Google Shape;1256;gcb88027691_3_1085"/>
            <p:cNvSpPr/>
            <p:nvPr/>
          </p:nvSpPr>
          <p:spPr>
            <a:xfrm>
              <a:off x="7976124" y="137462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grpSp>
      <p:cxnSp>
        <p:nvCxnSpPr>
          <p:cNvPr id="1257" name="Google Shape;1257;gcb88027691_3_1085"/>
          <p:cNvCxnSpPr>
            <a:stCxn id="1247" idx="3"/>
            <a:endCxn id="1254" idx="1"/>
          </p:cNvCxnSpPr>
          <p:nvPr/>
        </p:nvCxnSpPr>
        <p:spPr>
          <a:xfrm rot="10800000" flipH="1">
            <a:off x="7390015" y="1188376"/>
            <a:ext cx="269100" cy="4500"/>
          </a:xfrm>
          <a:prstGeom prst="straightConnector1">
            <a:avLst/>
          </a:prstGeom>
          <a:noFill/>
          <a:ln w="19050" cap="flat" cmpd="sng">
            <a:solidFill>
              <a:srgbClr val="A8CAF4"/>
            </a:solidFill>
            <a:prstDash val="solid"/>
            <a:round/>
            <a:headEnd type="triangle" w="med" len="med"/>
            <a:tailEnd type="triangle" w="med" len="med"/>
          </a:ln>
        </p:spPr>
      </p:cxnSp>
      <p:sp>
        <p:nvSpPr>
          <p:cNvPr id="1258" name="Google Shape;1258;gcb88027691_3_1085"/>
          <p:cNvSpPr/>
          <p:nvPr/>
        </p:nvSpPr>
        <p:spPr>
          <a:xfrm>
            <a:off x="7739311" y="646007"/>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Or YARN</a:t>
            </a:r>
            <a:endParaRPr sz="1400" b="0" i="0" u="none" strike="noStrike" cap="none">
              <a:solidFill>
                <a:srgbClr val="000000"/>
              </a:solidFill>
              <a:latin typeface="Arial"/>
              <a:ea typeface="Arial"/>
              <a:cs typeface="Arial"/>
              <a:sym typeface="Arial"/>
            </a:endParaRPr>
          </a:p>
        </p:txBody>
      </p:sp>
      <p:cxnSp>
        <p:nvCxnSpPr>
          <p:cNvPr id="1259" name="Google Shape;1259;gcb88027691_3_1085"/>
          <p:cNvCxnSpPr/>
          <p:nvPr/>
        </p:nvCxnSpPr>
        <p:spPr>
          <a:xfrm rot="10800000" flipH="1">
            <a:off x="7405568" y="850008"/>
            <a:ext cx="333743" cy="142738"/>
          </a:xfrm>
          <a:prstGeom prst="straightConnector1">
            <a:avLst/>
          </a:prstGeom>
          <a:noFill/>
          <a:ln w="25400" cap="flat" cmpd="sng">
            <a:solidFill>
              <a:srgbClr val="A8CAF4"/>
            </a:solidFill>
            <a:prstDash val="dash"/>
            <a:round/>
            <a:headEnd type="none" w="sm" len="sm"/>
            <a:tailEnd type="triangle" w="med" len="med"/>
          </a:ln>
        </p:spPr>
      </p:cxnSp>
      <p:grpSp>
        <p:nvGrpSpPr>
          <p:cNvPr id="1260" name="Google Shape;1260;gcb88027691_3_1085"/>
          <p:cNvGrpSpPr/>
          <p:nvPr/>
        </p:nvGrpSpPr>
        <p:grpSpPr>
          <a:xfrm>
            <a:off x="631045" y="2210242"/>
            <a:ext cx="1019166" cy="1075754"/>
            <a:chOff x="2741171" y="2847484"/>
            <a:chExt cx="1019166" cy="1075754"/>
          </a:xfrm>
        </p:grpSpPr>
        <p:sp>
          <p:nvSpPr>
            <p:cNvPr id="1261" name="Google Shape;126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63" name="Google Shape;126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65" name="Google Shape;126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66" name="Google Shape;1266;gcb88027691_3_1085"/>
            <p:cNvGrpSpPr/>
            <p:nvPr/>
          </p:nvGrpSpPr>
          <p:grpSpPr>
            <a:xfrm>
              <a:off x="2833431" y="3520552"/>
              <a:ext cx="290341" cy="290340"/>
              <a:chOff x="5516541" y="1709841"/>
              <a:chExt cx="411480" cy="411480"/>
            </a:xfrm>
          </p:grpSpPr>
          <p:sp>
            <p:nvSpPr>
              <p:cNvPr id="1267" name="Google Shape;126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68" name="Google Shape;126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69" name="Google Shape;126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70" name="Google Shape;1270;gcb88027691_3_1085"/>
          <p:cNvGrpSpPr/>
          <p:nvPr/>
        </p:nvGrpSpPr>
        <p:grpSpPr>
          <a:xfrm>
            <a:off x="1689445" y="920826"/>
            <a:ext cx="1019166" cy="1075754"/>
            <a:chOff x="2741171" y="2847484"/>
            <a:chExt cx="1019166" cy="1075754"/>
          </a:xfrm>
        </p:grpSpPr>
        <p:sp>
          <p:nvSpPr>
            <p:cNvPr id="1271" name="Google Shape;127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73" name="Google Shape;127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dirty="0">
                  <a:solidFill>
                    <a:schemeClr val="lt1"/>
                  </a:solidFill>
                </a:rPr>
                <a:t>Streaming Jobs</a:t>
              </a:r>
              <a:endParaRPr sz="1400" b="0" i="0" u="none" strike="noStrike" cap="none" dirty="0">
                <a:solidFill>
                  <a:srgbClr val="000000"/>
                </a:solidFill>
                <a:latin typeface="Arial"/>
                <a:ea typeface="Arial"/>
                <a:cs typeface="Arial"/>
                <a:sym typeface="Arial"/>
              </a:endParaRPr>
            </a:p>
          </p:txBody>
        </p:sp>
        <p:sp>
          <p:nvSpPr>
            <p:cNvPr id="1275" name="Google Shape;127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76" name="Google Shape;1276;gcb88027691_3_1085"/>
            <p:cNvGrpSpPr/>
            <p:nvPr/>
          </p:nvGrpSpPr>
          <p:grpSpPr>
            <a:xfrm>
              <a:off x="2833431" y="3520552"/>
              <a:ext cx="290341" cy="290340"/>
              <a:chOff x="5516541" y="1709841"/>
              <a:chExt cx="411480" cy="411480"/>
            </a:xfrm>
          </p:grpSpPr>
          <p:sp>
            <p:nvSpPr>
              <p:cNvPr id="1277" name="Google Shape;127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78" name="Google Shape;127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79" name="Google Shape;127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80" name="Google Shape;1280;gcb88027691_3_1085"/>
          <p:cNvGrpSpPr/>
          <p:nvPr/>
        </p:nvGrpSpPr>
        <p:grpSpPr>
          <a:xfrm>
            <a:off x="2753741" y="2205735"/>
            <a:ext cx="1019166" cy="1075754"/>
            <a:chOff x="2741171" y="2847484"/>
            <a:chExt cx="1019166" cy="1075754"/>
          </a:xfrm>
        </p:grpSpPr>
        <p:sp>
          <p:nvSpPr>
            <p:cNvPr id="1281" name="Google Shape;128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83" name="Google Shape;128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85" name="Google Shape;128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86" name="Google Shape;1286;gcb88027691_3_1085"/>
            <p:cNvGrpSpPr/>
            <p:nvPr/>
          </p:nvGrpSpPr>
          <p:grpSpPr>
            <a:xfrm>
              <a:off x="2833431" y="3520552"/>
              <a:ext cx="290341" cy="290340"/>
              <a:chOff x="5516541" y="1709841"/>
              <a:chExt cx="411480" cy="411480"/>
            </a:xfrm>
          </p:grpSpPr>
          <p:sp>
            <p:nvSpPr>
              <p:cNvPr id="1287" name="Google Shape;128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88" name="Google Shape;128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89" name="Google Shape;128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cxnSp>
        <p:nvCxnSpPr>
          <p:cNvPr id="1290" name="Google Shape;1290;gcb88027691_3_1085"/>
          <p:cNvCxnSpPr/>
          <p:nvPr/>
        </p:nvCxnSpPr>
        <p:spPr>
          <a:xfrm rot="10800000" flipH="1">
            <a:off x="1617785" y="2994793"/>
            <a:ext cx="1135956" cy="6315"/>
          </a:xfrm>
          <a:prstGeom prst="straightConnector1">
            <a:avLst/>
          </a:prstGeom>
          <a:noFill/>
          <a:ln w="25400" cap="flat" cmpd="sng">
            <a:solidFill>
              <a:srgbClr val="A8CAF4"/>
            </a:solidFill>
            <a:prstDash val="solid"/>
            <a:round/>
            <a:headEnd type="triangle" w="med" len="med"/>
            <a:tailEnd type="triangle" w="med" len="med"/>
          </a:ln>
        </p:spPr>
      </p:cxnSp>
      <p:cxnSp>
        <p:nvCxnSpPr>
          <p:cNvPr id="1291" name="Google Shape;1291;gcb88027691_3_1085"/>
          <p:cNvCxnSpPr/>
          <p:nvPr/>
        </p:nvCxnSpPr>
        <p:spPr>
          <a:xfrm flipH="1">
            <a:off x="1617786" y="2001925"/>
            <a:ext cx="352858" cy="547841"/>
          </a:xfrm>
          <a:prstGeom prst="straightConnector1">
            <a:avLst/>
          </a:prstGeom>
          <a:noFill/>
          <a:ln w="25400" cap="flat" cmpd="sng">
            <a:solidFill>
              <a:srgbClr val="A8CAF4"/>
            </a:solidFill>
            <a:prstDash val="solid"/>
            <a:round/>
            <a:headEnd type="triangle" w="med" len="med"/>
            <a:tailEnd type="triangle" w="med" len="med"/>
          </a:ln>
        </p:spPr>
      </p:cxnSp>
      <p:cxnSp>
        <p:nvCxnSpPr>
          <p:cNvPr id="1292" name="Google Shape;1292;gcb88027691_3_1085"/>
          <p:cNvCxnSpPr/>
          <p:nvPr/>
        </p:nvCxnSpPr>
        <p:spPr>
          <a:xfrm>
            <a:off x="2368062" y="1996580"/>
            <a:ext cx="385679" cy="553186"/>
          </a:xfrm>
          <a:prstGeom prst="straightConnector1">
            <a:avLst/>
          </a:prstGeom>
          <a:noFill/>
          <a:ln w="25400" cap="flat" cmpd="sng">
            <a:solidFill>
              <a:srgbClr val="A8CAF4"/>
            </a:solidFill>
            <a:prstDash val="solid"/>
            <a:round/>
            <a:headEnd type="triangle" w="med" len="med"/>
            <a:tailEnd type="triangle" w="med" len="med"/>
          </a:ln>
        </p:spPr>
      </p:cxnSp>
      <p:grpSp>
        <p:nvGrpSpPr>
          <p:cNvPr id="1293" name="Google Shape;1293;gcb88027691_3_1085"/>
          <p:cNvGrpSpPr/>
          <p:nvPr/>
        </p:nvGrpSpPr>
        <p:grpSpPr>
          <a:xfrm>
            <a:off x="604637" y="917172"/>
            <a:ext cx="683437" cy="683435"/>
            <a:chOff x="5516541" y="1709841"/>
            <a:chExt cx="411480" cy="411480"/>
          </a:xfrm>
        </p:grpSpPr>
        <p:sp>
          <p:nvSpPr>
            <p:cNvPr id="1294" name="Google Shape;1294;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95" name="Google Shape;1295;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96" name="Google Shape;1296;gcb88027691_3_1085"/>
          <p:cNvSpPr txBox="1"/>
          <p:nvPr/>
        </p:nvSpPr>
        <p:spPr>
          <a:xfrm>
            <a:off x="227621" y="3453838"/>
            <a:ext cx="4083541" cy="1066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Simplified Deployment</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Lightweight footprint, ideal for edge use cases</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In-memory performance – ultra-fast stream processing with integrated data layer</a:t>
            </a: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Basically – Just a Java Application</a:t>
            </a:r>
            <a:endParaRPr sz="1350" b="0" i="0" u="none" strike="noStrike" cap="none" dirty="0">
              <a:solidFill>
                <a:schemeClr val="lt1"/>
              </a:solidFill>
              <a:latin typeface="Arial"/>
              <a:ea typeface="Arial"/>
              <a:cs typeface="Arial"/>
              <a:sym typeface="Arial"/>
            </a:endParaRPr>
          </a:p>
        </p:txBody>
      </p:sp>
      <p:sp>
        <p:nvSpPr>
          <p:cNvPr id="1297" name="Google Shape;1297;gcb88027691_3_1085"/>
          <p:cNvSpPr txBox="1"/>
          <p:nvPr/>
        </p:nvSpPr>
        <p:spPr>
          <a:xfrm>
            <a:off x="4762017" y="3822768"/>
            <a:ext cx="3886200" cy="1066800"/>
          </a:xfrm>
          <a:prstGeom prst="rect">
            <a:avLst/>
          </a:prstGeom>
          <a:noFill/>
          <a:ln>
            <a:noFill/>
          </a:ln>
        </p:spPr>
        <p:txBody>
          <a:bodyPr spcFirstLastPara="1" wrap="square" lIns="64000" tIns="36575" rIns="64000" bIns="36575" anchor="t" anchorCtr="0">
            <a:normAutofit/>
          </a:bodyPr>
          <a:lstStyle/>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Complex infrastructure to install/maintain</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Many components, requires large hardware footprint</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Not optimized for streaming performance</a:t>
            </a:r>
            <a:endParaRPr sz="1400" b="0" i="0" u="none" strike="noStrike" cap="none">
              <a:solidFill>
                <a:srgbClr val="000000"/>
              </a:solidFill>
              <a:latin typeface="Arial"/>
              <a:ea typeface="Arial"/>
              <a:cs typeface="Arial"/>
              <a:sym typeface="Arial"/>
            </a:endParaRPr>
          </a:p>
        </p:txBody>
      </p:sp>
      <p:grpSp>
        <p:nvGrpSpPr>
          <p:cNvPr id="1298" name="Google Shape;1298;gcb88027691_3_1085"/>
          <p:cNvGrpSpPr/>
          <p:nvPr/>
        </p:nvGrpSpPr>
        <p:grpSpPr>
          <a:xfrm>
            <a:off x="5870778" y="3388083"/>
            <a:ext cx="1490414" cy="436787"/>
            <a:chOff x="6464562" y="3599039"/>
            <a:chExt cx="1490414" cy="436787"/>
          </a:xfrm>
        </p:grpSpPr>
        <p:sp>
          <p:nvSpPr>
            <p:cNvPr id="1299" name="Google Shape;1299;gcb88027691_3_1085"/>
            <p:cNvSpPr/>
            <p:nvPr/>
          </p:nvSpPr>
          <p:spPr>
            <a:xfrm>
              <a:off x="6464562" y="359903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0" name="Google Shape;1300;gcb88027691_3_1085"/>
            <p:cNvSpPr/>
            <p:nvPr/>
          </p:nvSpPr>
          <p:spPr>
            <a:xfrm>
              <a:off x="6532292" y="366676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1" name="Google Shape;1301;gcb88027691_3_1085"/>
            <p:cNvSpPr/>
            <p:nvPr/>
          </p:nvSpPr>
          <p:spPr>
            <a:xfrm>
              <a:off x="6600022" y="373449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HDFS </a:t>
              </a:r>
              <a:r>
                <a:rPr lang="en-US" sz="1000" b="0" i="0" u="none" strike="noStrike" cap="none" dirty="0" err="1">
                  <a:solidFill>
                    <a:schemeClr val="lt1"/>
                  </a:solidFill>
                  <a:latin typeface="Arial"/>
                  <a:ea typeface="Arial"/>
                  <a:cs typeface="Arial"/>
                  <a:sym typeface="Arial"/>
                </a:rPr>
                <a:t>NameNode</a:t>
              </a:r>
              <a:r>
                <a:rPr lang="en-US" sz="1000" b="0" i="0" u="none" strike="noStrike" cap="none" dirty="0">
                  <a:solidFill>
                    <a:schemeClr val="lt1"/>
                  </a:solidFill>
                  <a:latin typeface="Arial"/>
                  <a:ea typeface="Arial"/>
                  <a:cs typeface="Arial"/>
                  <a:sym typeface="Arial"/>
                </a:rPr>
                <a:t>(s)</a:t>
              </a:r>
              <a:endParaRPr sz="1400" b="0" i="0" u="none" strike="noStrike" cap="none" dirty="0">
                <a:solidFill>
                  <a:srgbClr val="000000"/>
                </a:solidFill>
                <a:latin typeface="Arial"/>
                <a:ea typeface="Arial"/>
                <a:cs typeface="Arial"/>
                <a:sym typeface="Arial"/>
              </a:endParaRPr>
            </a:p>
          </p:txBody>
        </p:sp>
      </p:grpSp>
      <p:grpSp>
        <p:nvGrpSpPr>
          <p:cNvPr id="1302" name="Google Shape;1302;gcb88027691_3_1085"/>
          <p:cNvGrpSpPr/>
          <p:nvPr/>
        </p:nvGrpSpPr>
        <p:grpSpPr>
          <a:xfrm>
            <a:off x="4417752" y="1898420"/>
            <a:ext cx="1353753" cy="1270723"/>
            <a:chOff x="4515032" y="1898420"/>
            <a:chExt cx="1353753" cy="1270723"/>
          </a:xfrm>
        </p:grpSpPr>
        <p:sp>
          <p:nvSpPr>
            <p:cNvPr id="1303" name="Google Shape;1303;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04" name="Google Shape;1304;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05" name="Google Shape;1305;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06" name="Google Shape;1306;gcb88027691_3_1085"/>
            <p:cNvCxnSpPr>
              <a:stCxn id="1305" idx="1"/>
              <a:endCxn id="1304"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07" name="Google Shape;1307;gcb88027691_3_1085"/>
          <p:cNvCxnSpPr>
            <a:stCxn id="1303" idx="2"/>
          </p:cNvCxnSpPr>
          <p:nvPr/>
        </p:nvCxnSpPr>
        <p:spPr>
          <a:xfrm rot="-5400000" flipH="1">
            <a:off x="5225129" y="3038643"/>
            <a:ext cx="506100" cy="767100"/>
          </a:xfrm>
          <a:prstGeom prst="bentConnector2">
            <a:avLst/>
          </a:prstGeom>
          <a:noFill/>
          <a:ln w="25400" cap="flat" cmpd="sng">
            <a:solidFill>
              <a:srgbClr val="A8CAF4"/>
            </a:solidFill>
            <a:prstDash val="solid"/>
            <a:round/>
            <a:headEnd type="triangle" w="med" len="med"/>
            <a:tailEnd type="triangle" w="med" len="med"/>
          </a:ln>
        </p:spPr>
      </p:cxnSp>
      <p:grpSp>
        <p:nvGrpSpPr>
          <p:cNvPr id="1308" name="Google Shape;1308;gcb88027691_3_1085"/>
          <p:cNvGrpSpPr/>
          <p:nvPr/>
        </p:nvGrpSpPr>
        <p:grpSpPr>
          <a:xfrm>
            <a:off x="5938982" y="1898420"/>
            <a:ext cx="1353753" cy="1270723"/>
            <a:chOff x="4515032" y="1898420"/>
            <a:chExt cx="1353753" cy="1270723"/>
          </a:xfrm>
        </p:grpSpPr>
        <p:sp>
          <p:nvSpPr>
            <p:cNvPr id="1309" name="Google Shape;1309;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0" name="Google Shape;1310;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1" name="Google Shape;1311;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2" name="Google Shape;1312;gcb88027691_3_1085"/>
            <p:cNvCxnSpPr>
              <a:stCxn id="1311" idx="1"/>
              <a:endCxn id="1310"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grpSp>
        <p:nvGrpSpPr>
          <p:cNvPr id="1313" name="Google Shape;1313;gcb88027691_3_1085"/>
          <p:cNvGrpSpPr/>
          <p:nvPr/>
        </p:nvGrpSpPr>
        <p:grpSpPr>
          <a:xfrm>
            <a:off x="7459245" y="1905416"/>
            <a:ext cx="1353753" cy="1270723"/>
            <a:chOff x="4515032" y="1898420"/>
            <a:chExt cx="1353753" cy="1270723"/>
          </a:xfrm>
        </p:grpSpPr>
        <p:sp>
          <p:nvSpPr>
            <p:cNvPr id="1314" name="Google Shape;1314;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5" name="Google Shape;1315;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6" name="Google Shape;1316;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7" name="Google Shape;1317;gcb88027691_3_1085"/>
            <p:cNvCxnSpPr>
              <a:stCxn id="1316" idx="1"/>
              <a:endCxn id="1315"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18" name="Google Shape;1318;gcb88027691_3_1085"/>
          <p:cNvCxnSpPr/>
          <p:nvPr/>
        </p:nvCxnSpPr>
        <p:spPr>
          <a:xfrm rot="10800000" flipH="1">
            <a:off x="5613991" y="1488558"/>
            <a:ext cx="382772" cy="737191"/>
          </a:xfrm>
          <a:prstGeom prst="straightConnector1">
            <a:avLst/>
          </a:prstGeom>
          <a:noFill/>
          <a:ln w="25400" cap="flat" cmpd="sng">
            <a:solidFill>
              <a:srgbClr val="A8CAF4"/>
            </a:solidFill>
            <a:prstDash val="solid"/>
            <a:round/>
            <a:headEnd type="none" w="sm" len="sm"/>
            <a:tailEnd type="triangle" w="med" len="med"/>
          </a:ln>
        </p:spPr>
      </p:cxnSp>
      <p:cxnSp>
        <p:nvCxnSpPr>
          <p:cNvPr id="1319" name="Google Shape;1319;gcb88027691_3_1085"/>
          <p:cNvCxnSpPr/>
          <p:nvPr/>
        </p:nvCxnSpPr>
        <p:spPr>
          <a:xfrm rot="10800000">
            <a:off x="6083923" y="1485728"/>
            <a:ext cx="0" cy="727003"/>
          </a:xfrm>
          <a:prstGeom prst="straightConnector1">
            <a:avLst/>
          </a:prstGeom>
          <a:noFill/>
          <a:ln w="25400" cap="flat" cmpd="sng">
            <a:solidFill>
              <a:srgbClr val="A8CAF4"/>
            </a:solidFill>
            <a:prstDash val="solid"/>
            <a:round/>
            <a:headEnd type="none" w="sm" len="sm"/>
            <a:tailEnd type="triangle" w="med" len="med"/>
          </a:ln>
        </p:spPr>
      </p:cxnSp>
      <p:cxnSp>
        <p:nvCxnSpPr>
          <p:cNvPr id="1320" name="Google Shape;1320;gcb88027691_3_1085"/>
          <p:cNvCxnSpPr/>
          <p:nvPr/>
        </p:nvCxnSpPr>
        <p:spPr>
          <a:xfrm rot="10800000">
            <a:off x="6400800" y="1499404"/>
            <a:ext cx="1112874" cy="811405"/>
          </a:xfrm>
          <a:prstGeom prst="straightConnector1">
            <a:avLst/>
          </a:prstGeom>
          <a:noFill/>
          <a:ln w="25400" cap="flat" cmpd="sng">
            <a:solidFill>
              <a:srgbClr val="A8CAF4"/>
            </a:solidFill>
            <a:prstDash val="solid"/>
            <a:round/>
            <a:headEnd type="none" w="sm" len="sm"/>
            <a:tailEnd type="triangle" w="med" len="med"/>
          </a:ln>
        </p:spPr>
      </p:cxnSp>
      <p:cxnSp>
        <p:nvCxnSpPr>
          <p:cNvPr id="1321" name="Google Shape;1321;gcb88027691_3_1085"/>
          <p:cNvCxnSpPr>
            <a:stCxn id="1314" idx="2"/>
            <a:endCxn id="1301" idx="3"/>
          </p:cNvCxnSpPr>
          <p:nvPr/>
        </p:nvCxnSpPr>
        <p:spPr>
          <a:xfrm rot="5400000">
            <a:off x="7499672" y="3037689"/>
            <a:ext cx="498000" cy="774900"/>
          </a:xfrm>
          <a:prstGeom prst="bentConnector2">
            <a:avLst/>
          </a:prstGeom>
          <a:noFill/>
          <a:ln w="25400" cap="flat" cmpd="sng">
            <a:solidFill>
              <a:srgbClr val="A8CAF4"/>
            </a:solidFill>
            <a:prstDash val="solid"/>
            <a:round/>
            <a:headEnd type="triangle" w="med" len="med"/>
            <a:tailEnd type="triangle" w="med" len="med"/>
          </a:ln>
        </p:spPr>
      </p:cxnSp>
      <p:cxnSp>
        <p:nvCxnSpPr>
          <p:cNvPr id="1322" name="Google Shape;1322;gcb88027691_3_1085"/>
          <p:cNvCxnSpPr>
            <a:stCxn id="1309" idx="2"/>
          </p:cNvCxnSpPr>
          <p:nvPr/>
        </p:nvCxnSpPr>
        <p:spPr>
          <a:xfrm>
            <a:off x="6615859" y="3169143"/>
            <a:ext cx="5100" cy="209100"/>
          </a:xfrm>
          <a:prstGeom prst="straightConnector1">
            <a:avLst/>
          </a:prstGeom>
          <a:noFill/>
          <a:ln w="19050" cap="flat" cmpd="sng">
            <a:solidFill>
              <a:srgbClr val="A8CAF4"/>
            </a:solidFill>
            <a:prstDash val="solid"/>
            <a:round/>
            <a:headEnd type="triangle" w="sm" len="sm"/>
            <a:tailEnd type="triangle" w="sm" len="sm"/>
          </a:ln>
        </p:spPr>
      </p:cxnSp>
      <p:sp>
        <p:nvSpPr>
          <p:cNvPr id="1323" name="Google Shape;1323;gcb88027691_3_1085"/>
          <p:cNvSpPr txBox="1"/>
          <p:nvPr/>
        </p:nvSpPr>
        <p:spPr>
          <a:xfrm>
            <a:off x="2617704" y="1024094"/>
            <a:ext cx="1203334" cy="7394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Self-contained</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application (control, backups, caching, resilience, …)</a:t>
            </a:r>
            <a:endParaRPr sz="900" b="0" i="0" u="none" strike="noStrike" cap="none">
              <a:solidFill>
                <a:schemeClr val="lt1"/>
              </a:solidFill>
              <a:latin typeface="Arial"/>
              <a:ea typeface="Arial"/>
              <a:cs typeface="Arial"/>
              <a:sym typeface="Arial"/>
            </a:endParaRPr>
          </a:p>
        </p:txBody>
      </p:sp>
      <p:cxnSp>
        <p:nvCxnSpPr>
          <p:cNvPr id="1324" name="Google Shape;1324;gcb88027691_3_1085"/>
          <p:cNvCxnSpPr/>
          <p:nvPr/>
        </p:nvCxnSpPr>
        <p:spPr>
          <a:xfrm flipH="1">
            <a:off x="5677786" y="1499403"/>
            <a:ext cx="1195675" cy="811406"/>
          </a:xfrm>
          <a:prstGeom prst="straightConnector1">
            <a:avLst/>
          </a:prstGeom>
          <a:noFill/>
          <a:ln w="25400" cap="flat" cmpd="sng">
            <a:solidFill>
              <a:srgbClr val="A8CAF4"/>
            </a:solidFill>
            <a:prstDash val="solid"/>
            <a:round/>
            <a:headEnd type="none" w="sm" len="sm"/>
            <a:tailEnd type="triangle" w="med" len="med"/>
          </a:ln>
        </p:spPr>
      </p:cxnSp>
      <p:cxnSp>
        <p:nvCxnSpPr>
          <p:cNvPr id="1325" name="Google Shape;1325;gcb88027691_3_1085"/>
          <p:cNvCxnSpPr/>
          <p:nvPr/>
        </p:nvCxnSpPr>
        <p:spPr>
          <a:xfrm>
            <a:off x="7149700" y="1506491"/>
            <a:ext cx="0" cy="713328"/>
          </a:xfrm>
          <a:prstGeom prst="straightConnector1">
            <a:avLst/>
          </a:prstGeom>
          <a:noFill/>
          <a:ln w="25400" cap="flat" cmpd="sng">
            <a:solidFill>
              <a:srgbClr val="A8CAF4"/>
            </a:solidFill>
            <a:prstDash val="solid"/>
            <a:round/>
            <a:headEnd type="none" w="sm" len="sm"/>
            <a:tailEnd type="triangle" w="med" len="med"/>
          </a:ln>
        </p:spPr>
      </p:cxnSp>
      <p:cxnSp>
        <p:nvCxnSpPr>
          <p:cNvPr id="1326" name="Google Shape;1326;gcb88027691_3_1085"/>
          <p:cNvCxnSpPr/>
          <p:nvPr/>
        </p:nvCxnSpPr>
        <p:spPr>
          <a:xfrm>
            <a:off x="7237228" y="1509823"/>
            <a:ext cx="432391" cy="723014"/>
          </a:xfrm>
          <a:prstGeom prst="straightConnector1">
            <a:avLst/>
          </a:prstGeom>
          <a:noFill/>
          <a:ln w="25400" cap="flat" cmpd="sng">
            <a:solidFill>
              <a:srgbClr val="A8CAF4"/>
            </a:solidFill>
            <a:prstDash val="solid"/>
            <a:round/>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5"/>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dirty="0"/>
              <a:t>Comparing Solutions</a:t>
            </a:r>
            <a:endParaRPr dirty="0"/>
          </a:p>
        </p:txBody>
      </p:sp>
      <p:sp>
        <p:nvSpPr>
          <p:cNvPr id="1484" name="Google Shape;1484;p25"/>
          <p:cNvSpPr txBox="1"/>
          <p:nvPr/>
        </p:nvSpPr>
        <p:spPr>
          <a:xfrm>
            <a:off x="227013" y="1162190"/>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1485" name="Google Shape;1485;p25"/>
          <p:cNvSpPr txBox="1"/>
          <p:nvPr/>
        </p:nvSpPr>
        <p:spPr>
          <a:xfrm>
            <a:off x="3164370"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 Grids</a:t>
            </a:r>
            <a:endParaRPr sz="1400" b="0" i="0" u="none" strike="noStrike" cap="none">
              <a:solidFill>
                <a:srgbClr val="000000"/>
              </a:solidFill>
              <a:latin typeface="Arial"/>
              <a:ea typeface="Arial"/>
              <a:cs typeface="Arial"/>
              <a:sym typeface="Arial"/>
            </a:endParaRPr>
          </a:p>
        </p:txBody>
      </p:sp>
      <p:sp>
        <p:nvSpPr>
          <p:cNvPr id="1486" name="Google Shape;1486;p25"/>
          <p:cNvSpPr txBox="1"/>
          <p:nvPr/>
        </p:nvSpPr>
        <p:spPr>
          <a:xfrm>
            <a:off x="6101122"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Stream Processing Engines</a:t>
            </a:r>
            <a:endParaRPr sz="1400" b="0" i="0" u="none" strike="noStrike" cap="none">
              <a:solidFill>
                <a:srgbClr val="000000"/>
              </a:solidFill>
              <a:latin typeface="Arial"/>
              <a:ea typeface="Arial"/>
              <a:cs typeface="Arial"/>
              <a:sym typeface="Arial"/>
            </a:endParaRPr>
          </a:p>
        </p:txBody>
      </p:sp>
      <p:grpSp>
        <p:nvGrpSpPr>
          <p:cNvPr id="1487" name="Google Shape;1487;p25"/>
          <p:cNvGrpSpPr/>
          <p:nvPr/>
        </p:nvGrpSpPr>
        <p:grpSpPr>
          <a:xfrm>
            <a:off x="227013" y="3077702"/>
            <a:ext cx="7517219" cy="1730868"/>
            <a:chOff x="227013" y="3077702"/>
            <a:chExt cx="7517219" cy="1730868"/>
          </a:xfrm>
        </p:grpSpPr>
        <p:sp>
          <p:nvSpPr>
            <p:cNvPr id="1488" name="Google Shape;1488;p25"/>
            <p:cNvSpPr txBox="1"/>
            <p:nvPr/>
          </p:nvSpPr>
          <p:spPr>
            <a:xfrm>
              <a:off x="227013" y="3077702"/>
              <a:ext cx="5131796"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dirty="0">
                  <a:solidFill>
                    <a:srgbClr val="00E1E0"/>
                  </a:solidFill>
                  <a:latin typeface="Arial"/>
                  <a:ea typeface="Arial"/>
                  <a:cs typeface="Arial"/>
                  <a:sym typeface="Arial"/>
                </a:rPr>
                <a:t>In-Memory Computing Platform</a:t>
              </a:r>
              <a:endParaRPr sz="1400" b="0" i="0" u="none" strike="noStrike" cap="none" dirty="0">
                <a:solidFill>
                  <a:srgbClr val="000000"/>
                </a:solidFill>
                <a:latin typeface="Arial"/>
                <a:ea typeface="Arial"/>
                <a:cs typeface="Arial"/>
                <a:sym typeface="Arial"/>
              </a:endParaRPr>
            </a:p>
          </p:txBody>
        </p:sp>
        <p:sp>
          <p:nvSpPr>
            <p:cNvPr id="1489" name="Google Shape;1489;p25"/>
            <p:cNvSpPr txBox="1"/>
            <p:nvPr/>
          </p:nvSpPr>
          <p:spPr>
            <a:xfrm>
              <a:off x="227013" y="3504047"/>
              <a:ext cx="7517219"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Integrated in-memory storage, distributed compute, stream processing</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Embeddable, lightweight, configurable for either cloud or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Cloud-native (elastic, Kubernetes-ready, multi-cloud enabled)</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Extremely fast, batch processing workloads in near-real-time speeds</a:t>
              </a:r>
              <a:endParaRPr sz="1200" b="0" i="0" u="none" strike="noStrike" cap="none" dirty="0">
                <a:solidFill>
                  <a:schemeClr val="lt2"/>
                </a:solidFill>
                <a:latin typeface="Arial"/>
                <a:ea typeface="Arial"/>
                <a:cs typeface="Arial"/>
                <a:sym typeface="Arial"/>
              </a:endParaRPr>
            </a:p>
          </p:txBody>
        </p:sp>
      </p:grpSp>
      <p:sp>
        <p:nvSpPr>
          <p:cNvPr id="1490" name="Google Shape;1490;p25"/>
          <p:cNvSpPr txBox="1"/>
          <p:nvPr/>
        </p:nvSpPr>
        <p:spPr>
          <a:xfrm>
            <a:off x="227620" y="1578879"/>
            <a:ext cx="2815257" cy="1781554"/>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Storage-only</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distributed compute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the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stream processing</a:t>
            </a:r>
            <a:endParaRPr sz="1400" b="0" i="0" u="none" strike="noStrike" cap="none" dirty="0">
              <a:solidFill>
                <a:srgbClr val="000000"/>
              </a:solidFill>
              <a:latin typeface="Arial"/>
              <a:ea typeface="Arial"/>
              <a:cs typeface="Arial"/>
              <a:sym typeface="Arial"/>
            </a:endParaRPr>
          </a:p>
        </p:txBody>
      </p:sp>
      <p:sp>
        <p:nvSpPr>
          <p:cNvPr id="1491" name="Google Shape;1491;p25"/>
          <p:cNvSpPr txBox="1"/>
          <p:nvPr/>
        </p:nvSpPr>
        <p:spPr>
          <a:xfrm>
            <a:off x="3164371" y="1578878"/>
            <a:ext cx="2815257"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Not cloud-native</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Designed for specific environments</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 stream processing</a:t>
            </a:r>
            <a:endParaRPr sz="1400" b="0" i="0" u="none" strike="noStrike" cap="none">
              <a:solidFill>
                <a:srgbClr val="000000"/>
              </a:solidFill>
              <a:latin typeface="Arial"/>
              <a:ea typeface="Arial"/>
              <a:cs typeface="Arial"/>
              <a:sym typeface="Arial"/>
            </a:endParaRPr>
          </a:p>
        </p:txBody>
      </p:sp>
      <p:sp>
        <p:nvSpPr>
          <p:cNvPr id="1492" name="Google Shape;1492;p25"/>
          <p:cNvSpPr txBox="1"/>
          <p:nvPr/>
        </p:nvSpPr>
        <p:spPr>
          <a:xfrm>
            <a:off x="6101122" y="1578878"/>
            <a:ext cx="2815257" cy="3724830"/>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Too slow to handle on-demand batch jobs</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native machine learning inference support for other programming languages</a:t>
            </a:r>
            <a:endParaRPr sz="1200" b="0" i="0" u="none" strike="noStrike" cap="none" dirty="0">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7"/>
                                        </p:tgtEl>
                                        <p:attrNameLst>
                                          <p:attrName>style.visibility</p:attrName>
                                        </p:attrNameLst>
                                      </p:cBhvr>
                                      <p:to>
                                        <p:strVal val="visible"/>
                                      </p:to>
                                    </p:set>
                                    <p:animEffect transition="in" filter="fade">
                                      <p:cBhvr>
                                        <p:cTn id="7" dur="500"/>
                                        <p:tgtEl>
                                          <p:spTgt spid="1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F820-9D55-0F44-82E0-CFF6044E3BE4}"/>
              </a:ext>
            </a:extLst>
          </p:cNvPr>
          <p:cNvSpPr>
            <a:spLocks noGrp="1"/>
          </p:cNvSpPr>
          <p:nvPr>
            <p:ph type="title"/>
          </p:nvPr>
        </p:nvSpPr>
        <p:spPr/>
        <p:txBody>
          <a:bodyPr/>
          <a:lstStyle/>
          <a:p>
            <a:r>
              <a:rPr lang="en-US" dirty="0"/>
              <a:t>Advantages </a:t>
            </a:r>
          </a:p>
        </p:txBody>
      </p:sp>
      <p:sp>
        <p:nvSpPr>
          <p:cNvPr id="3" name="Content Placeholder 2">
            <a:extLst>
              <a:ext uri="{FF2B5EF4-FFF2-40B4-BE49-F238E27FC236}">
                <a16:creationId xmlns:a16="http://schemas.microsoft.com/office/drawing/2014/main" id="{7CF7E9D9-97A4-7848-A181-9CA49BA80210}"/>
              </a:ext>
            </a:extLst>
          </p:cNvPr>
          <p:cNvSpPr>
            <a:spLocks noGrp="1"/>
          </p:cNvSpPr>
          <p:nvPr>
            <p:ph sz="quarter" idx="10"/>
          </p:nvPr>
        </p:nvSpPr>
        <p:spPr/>
        <p:txBody>
          <a:bodyPr/>
          <a:lstStyle/>
          <a:p>
            <a:r>
              <a:rPr lang="en-US" dirty="0"/>
              <a:t>Partitioning of Both Compute &amp; Data = Maximizing Parallel &amp; Distributed Architecture</a:t>
            </a:r>
          </a:p>
          <a:p>
            <a:r>
              <a:rPr lang="en-US" dirty="0"/>
              <a:t>Data-Aware Processing = Data Locality – Less Movement of Data</a:t>
            </a:r>
          </a:p>
          <a:p>
            <a:r>
              <a:rPr lang="en-US" dirty="0"/>
              <a:t>Collaborative Work-sharing = Simplifies Scalability</a:t>
            </a:r>
          </a:p>
          <a:p>
            <a:r>
              <a:rPr lang="en-US" dirty="0"/>
              <a:t>In-Memory Optimized = Further Drive Down Latency</a:t>
            </a:r>
          </a:p>
          <a:p>
            <a:r>
              <a:rPr lang="en-US" dirty="0"/>
              <a:t>SQL over both Kafka, Files, and Maps(key/value)</a:t>
            </a:r>
          </a:p>
          <a:p>
            <a:r>
              <a:rPr lang="en-US" dirty="0"/>
              <a:t>Extreme Performance</a:t>
            </a:r>
          </a:p>
          <a:p>
            <a:endParaRPr lang="en-US" dirty="0"/>
          </a:p>
        </p:txBody>
      </p:sp>
    </p:spTree>
    <p:extLst>
      <p:ext uri="{BB962C8B-B14F-4D97-AF65-F5344CB8AC3E}">
        <p14:creationId xmlns:p14="http://schemas.microsoft.com/office/powerpoint/2010/main" val="383483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cb88027691_3_1036"/>
          <p:cNvSpPr txBox="1">
            <a:spLocks noGrp="1"/>
          </p:cNvSpPr>
          <p:nvPr>
            <p:ph type="title"/>
          </p:nvPr>
        </p:nvSpPr>
        <p:spPr>
          <a:prstGeom prst="rect">
            <a:avLst/>
          </a:prstGeom>
          <a:noFill/>
          <a:ln>
            <a:noFill/>
          </a:ln>
        </p:spPr>
        <p:txBody>
          <a:bodyPr spcFirstLastPara="1" wrap="square" lIns="64000" tIns="36575" rIns="64000" bIns="36575" anchor="t" anchorCtr="0">
            <a:noAutofit/>
          </a:bodyPr>
          <a:lstStyle/>
          <a:p>
            <a:pPr marL="0" lvl="0" indent="0" algn="l" rtl="0">
              <a:lnSpc>
                <a:spcPct val="90000"/>
              </a:lnSpc>
              <a:spcBef>
                <a:spcPts val="0"/>
              </a:spcBef>
              <a:spcAft>
                <a:spcPts val="0"/>
              </a:spcAft>
              <a:buNone/>
            </a:pPr>
            <a:r>
              <a:rPr lang="en-US" dirty="0"/>
              <a:t>Gigascale Real-time Data Processing</a:t>
            </a:r>
            <a:endParaRPr dirty="0"/>
          </a:p>
        </p:txBody>
      </p:sp>
      <p:sp>
        <p:nvSpPr>
          <p:cNvPr id="1193" name="Google Shape;1193;gcb88027691_3_1036"/>
          <p:cNvSpPr txBox="1">
            <a:spLocks noGrp="1"/>
          </p:cNvSpPr>
          <p:nvPr>
            <p:ph type="body" idx="1"/>
          </p:nvPr>
        </p:nvSpPr>
        <p:spPr>
          <a:xfrm>
            <a:off x="168957" y="652872"/>
            <a:ext cx="4078980" cy="2802051"/>
          </a:xfrm>
          <a:prstGeom prst="rect">
            <a:avLst/>
          </a:prstGeom>
          <a:noFill/>
          <a:ln>
            <a:noFill/>
          </a:ln>
        </p:spPr>
        <p:txBody>
          <a:bodyPr spcFirstLastPara="1" wrap="square" lIns="64000" tIns="36575" rIns="64000" bIns="36575" anchor="t" anchorCtr="0">
            <a:noAutofit/>
          </a:bodyPr>
          <a:lstStyle/>
          <a:p>
            <a:pPr marL="230188" lvl="0" indent="-230188" algn="l" rtl="0">
              <a:lnSpc>
                <a:spcPct val="100000"/>
              </a:lnSpc>
              <a:spcBef>
                <a:spcPts val="500"/>
              </a:spcBef>
              <a:spcAft>
                <a:spcPts val="0"/>
              </a:spcAft>
              <a:buSzPts val="2100"/>
              <a:buChar char="▪"/>
            </a:pPr>
            <a:r>
              <a:rPr lang="en-US" dirty="0"/>
              <a:t>1 BILLION TPS with 99% under 30ms latency</a:t>
            </a:r>
          </a:p>
          <a:p>
            <a:pPr marL="230188" lvl="0" indent="-230188" algn="l" rtl="0">
              <a:lnSpc>
                <a:spcPct val="100000"/>
              </a:lnSpc>
              <a:spcBef>
                <a:spcPts val="1100"/>
              </a:spcBef>
              <a:spcAft>
                <a:spcPts val="0"/>
              </a:spcAft>
              <a:buSzPts val="2100"/>
              <a:buChar char="▪"/>
            </a:pPr>
            <a:r>
              <a:rPr lang="en-US" dirty="0"/>
              <a:t>45 nodes</a:t>
            </a:r>
            <a:endParaRPr dirty="0"/>
          </a:p>
          <a:p>
            <a:pPr marL="230188" lvl="0" indent="-230188" algn="l" rtl="0">
              <a:lnSpc>
                <a:spcPct val="100000"/>
              </a:lnSpc>
              <a:spcBef>
                <a:spcPts val="1100"/>
              </a:spcBef>
              <a:spcAft>
                <a:spcPts val="600"/>
              </a:spcAft>
              <a:buSzPts val="2100"/>
              <a:buChar char="▪"/>
            </a:pPr>
            <a:r>
              <a:rPr lang="en-US" dirty="0"/>
              <a:t>Linear scaling with predictable latency</a:t>
            </a:r>
            <a:endParaRPr dirty="0"/>
          </a:p>
        </p:txBody>
      </p:sp>
      <p:pic>
        <p:nvPicPr>
          <p:cNvPr id="1194" name="Google Shape;1194;gcb88027691_3_1036"/>
          <p:cNvPicPr preferRelativeResize="0">
            <a:picLocks noGrp="1"/>
          </p:cNvPicPr>
          <p:nvPr>
            <p:ph type="body" idx="2"/>
          </p:nvPr>
        </p:nvPicPr>
        <p:blipFill rotWithShape="1">
          <a:blip r:embed="rId3">
            <a:alphaModFix/>
          </a:blip>
          <a:srcRect/>
          <a:stretch/>
        </p:blipFill>
        <p:spPr>
          <a:xfrm>
            <a:off x="4896063" y="652872"/>
            <a:ext cx="4078980" cy="2692672"/>
          </a:xfrm>
          <a:prstGeom prst="rect">
            <a:avLst/>
          </a:prstGeom>
          <a:noFill/>
          <a:ln>
            <a:noFill/>
          </a:ln>
        </p:spPr>
      </p:pic>
      <p:pic>
        <p:nvPicPr>
          <p:cNvPr id="6" name="Google Shape;1231;gcb88027691_3_1070">
            <a:extLst>
              <a:ext uri="{FF2B5EF4-FFF2-40B4-BE49-F238E27FC236}">
                <a16:creationId xmlns:a16="http://schemas.microsoft.com/office/drawing/2014/main" id="{DF8E2722-FE17-764D-9C22-F1878C4E938A}"/>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37306" y="2571750"/>
            <a:ext cx="3787898" cy="22922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379770"/>
              <a:buNone/>
            </a:pPr>
            <a:r>
              <a:rPr lang="en-US" dirty="0"/>
              <a:t>Real-Time Streaming Analytics</a:t>
            </a:r>
            <a:endParaRPr sz="2000" dirty="0">
              <a:solidFill>
                <a:schemeClr val="lt2"/>
              </a:solidFill>
              <a:latin typeface="Arial"/>
              <a:ea typeface="Arial"/>
              <a:cs typeface="Arial"/>
              <a:sym typeface="Arial"/>
            </a:endParaRPr>
          </a:p>
        </p:txBody>
      </p:sp>
      <p:sp>
        <p:nvSpPr>
          <p:cNvPr id="1145" name="Google Shape;1145;p5"/>
          <p:cNvSpPr txBox="1"/>
          <p:nvPr/>
        </p:nvSpPr>
        <p:spPr>
          <a:xfrm>
            <a:off x="490400" y="3189563"/>
            <a:ext cx="12276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Data Sources</a:t>
            </a:r>
            <a:endParaRPr sz="1400" b="0" i="0" u="none" strike="noStrike" cap="none">
              <a:solidFill>
                <a:schemeClr val="lt1"/>
              </a:solidFill>
              <a:latin typeface="Arial"/>
              <a:ea typeface="Arial"/>
              <a:cs typeface="Arial"/>
              <a:sym typeface="Arial"/>
            </a:endParaRPr>
          </a:p>
        </p:txBody>
      </p:sp>
      <p:sp>
        <p:nvSpPr>
          <p:cNvPr id="1146" name="Google Shape;1146;p5"/>
          <p:cNvSpPr txBox="1"/>
          <p:nvPr/>
        </p:nvSpPr>
        <p:spPr>
          <a:xfrm>
            <a:off x="3929360" y="1998050"/>
            <a:ext cx="14934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chemeClr val="lt1"/>
                </a:solidFill>
                <a:latin typeface="Arial"/>
                <a:ea typeface="Arial"/>
                <a:cs typeface="Arial"/>
                <a:sym typeface="Arial"/>
              </a:rPr>
              <a:t>Message Bus</a:t>
            </a:r>
            <a:endParaRPr sz="1400" b="1" i="0" u="none" strike="noStrike" cap="none">
              <a:solidFill>
                <a:schemeClr val="lt1"/>
              </a:solidFill>
              <a:latin typeface="Arial"/>
              <a:ea typeface="Arial"/>
              <a:cs typeface="Arial"/>
              <a:sym typeface="Arial"/>
            </a:endParaRPr>
          </a:p>
        </p:txBody>
      </p:sp>
      <p:sp>
        <p:nvSpPr>
          <p:cNvPr id="1147" name="Google Shape;1147;p5"/>
          <p:cNvSpPr txBox="1"/>
          <p:nvPr/>
        </p:nvSpPr>
        <p:spPr>
          <a:xfrm>
            <a:off x="2069682" y="3185587"/>
            <a:ext cx="1561088" cy="30773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Publisher Apps</a:t>
            </a:r>
            <a:endParaRPr sz="1400" b="0" i="0" u="none" strike="noStrike" cap="none">
              <a:solidFill>
                <a:schemeClr val="lt1"/>
              </a:solidFill>
              <a:latin typeface="Arial"/>
              <a:ea typeface="Arial"/>
              <a:cs typeface="Arial"/>
              <a:sym typeface="Arial"/>
            </a:endParaRPr>
          </a:p>
        </p:txBody>
      </p:sp>
      <p:cxnSp>
        <p:nvCxnSpPr>
          <p:cNvPr id="1148" name="Google Shape;1148;p5"/>
          <p:cNvCxnSpPr>
            <a:stCxn id="1149" idx="3"/>
          </p:cNvCxnSpPr>
          <p:nvPr/>
        </p:nvCxnSpPr>
        <p:spPr>
          <a:xfrm flipH="1">
            <a:off x="5332533" y="3050051"/>
            <a:ext cx="40200" cy="1244400"/>
          </a:xfrm>
          <a:prstGeom prst="bentConnector3">
            <a:avLst>
              <a:gd name="adj1" fmla="val -568656"/>
            </a:avLst>
          </a:prstGeom>
          <a:noFill/>
          <a:ln w="25400" cap="flat" cmpd="sng">
            <a:solidFill>
              <a:srgbClr val="8DFFFD"/>
            </a:solidFill>
            <a:prstDash val="solid"/>
            <a:round/>
            <a:headEnd type="none" w="sm" len="sm"/>
            <a:tailEnd type="triangle" w="med" len="med"/>
          </a:ln>
        </p:spPr>
      </p:cxnSp>
      <p:cxnSp>
        <p:nvCxnSpPr>
          <p:cNvPr id="1150" name="Google Shape;1150;p5"/>
          <p:cNvCxnSpPr>
            <a:stCxn id="1149" idx="1"/>
          </p:cNvCxnSpPr>
          <p:nvPr/>
        </p:nvCxnSpPr>
        <p:spPr>
          <a:xfrm flipH="1">
            <a:off x="3886994" y="3050051"/>
            <a:ext cx="92400" cy="1067700"/>
          </a:xfrm>
          <a:prstGeom prst="bentConnector3">
            <a:avLst>
              <a:gd name="adj1" fmla="val 347513"/>
            </a:avLst>
          </a:prstGeom>
          <a:noFill/>
          <a:ln w="25400" cap="flat" cmpd="sng">
            <a:solidFill>
              <a:srgbClr val="8DFFFD"/>
            </a:solidFill>
            <a:prstDash val="solid"/>
            <a:round/>
            <a:headEnd type="triangle" w="med" len="med"/>
            <a:tailEnd type="none" w="sm" len="sm"/>
          </a:ln>
        </p:spPr>
      </p:cxnSp>
      <p:sp>
        <p:nvSpPr>
          <p:cNvPr id="1151" name="Google Shape;1151;p5"/>
          <p:cNvSpPr txBox="1"/>
          <p:nvPr/>
        </p:nvSpPr>
        <p:spPr>
          <a:xfrm>
            <a:off x="5699425" y="3183172"/>
            <a:ext cx="1591513" cy="30773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Subscriber Apps</a:t>
            </a:r>
            <a:endParaRPr sz="1400" b="0" i="0" u="none" strike="noStrike" cap="none">
              <a:solidFill>
                <a:schemeClr val="lt1"/>
              </a:solidFill>
              <a:latin typeface="Arial"/>
              <a:ea typeface="Arial"/>
              <a:cs typeface="Arial"/>
              <a:sym typeface="Arial"/>
            </a:endParaRPr>
          </a:p>
        </p:txBody>
      </p:sp>
      <p:sp>
        <p:nvSpPr>
          <p:cNvPr id="1152" name="Google Shape;1152;p5"/>
          <p:cNvSpPr txBox="1"/>
          <p:nvPr/>
        </p:nvSpPr>
        <p:spPr>
          <a:xfrm>
            <a:off x="7724988" y="3189579"/>
            <a:ext cx="10761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Data Sinks</a:t>
            </a:r>
            <a:endParaRPr sz="1400" b="0" i="0" u="none" strike="noStrike" cap="none">
              <a:solidFill>
                <a:schemeClr val="lt1"/>
              </a:solidFill>
              <a:latin typeface="Arial"/>
              <a:ea typeface="Arial"/>
              <a:cs typeface="Arial"/>
              <a:sym typeface="Arial"/>
            </a:endParaRPr>
          </a:p>
        </p:txBody>
      </p:sp>
      <p:sp>
        <p:nvSpPr>
          <p:cNvPr id="1153" name="Google Shape;1153;p5"/>
          <p:cNvSpPr txBox="1"/>
          <p:nvPr/>
        </p:nvSpPr>
        <p:spPr>
          <a:xfrm>
            <a:off x="3884475" y="3189563"/>
            <a:ext cx="1493400" cy="5232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Processing/</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Analytical Apps</a:t>
            </a:r>
            <a:endParaRPr sz="1400" b="0" i="0" u="none" strike="noStrike" cap="none">
              <a:solidFill>
                <a:schemeClr val="lt1"/>
              </a:solidFill>
              <a:latin typeface="Arial"/>
              <a:ea typeface="Arial"/>
              <a:cs typeface="Arial"/>
              <a:sym typeface="Arial"/>
            </a:endParaRPr>
          </a:p>
        </p:txBody>
      </p:sp>
      <p:sp>
        <p:nvSpPr>
          <p:cNvPr id="1154" name="Google Shape;1154;p5"/>
          <p:cNvSpPr txBox="1"/>
          <p:nvPr/>
        </p:nvSpPr>
        <p:spPr>
          <a:xfrm>
            <a:off x="227625" y="666739"/>
            <a:ext cx="3178800" cy="11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rial"/>
                <a:ea typeface="Arial"/>
                <a:cs typeface="Arial"/>
                <a:sym typeface="Arial"/>
              </a:rPr>
              <a:t>Example use cases:</a:t>
            </a:r>
            <a:endParaRPr sz="1400" b="0" i="0" u="none" strike="noStrike" cap="none">
              <a:solidFill>
                <a:schemeClr val="accent1"/>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Personalized recommendations</a:t>
            </a:r>
            <a:endParaRPr sz="1400" b="0" i="0" u="none" strike="noStrike" cap="none">
              <a:solidFill>
                <a:srgbClr val="000000"/>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Real-time offers</a:t>
            </a:r>
            <a:endParaRPr sz="1400" b="0" i="0" u="none" strike="noStrike" cap="none">
              <a:solidFill>
                <a:srgbClr val="000000"/>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Payment processing</a:t>
            </a:r>
            <a:endParaRPr sz="1400" b="0" i="0" u="none" strike="noStrike" cap="none">
              <a:solidFill>
                <a:srgbClr val="000000"/>
              </a:solidFill>
              <a:latin typeface="Arial"/>
              <a:ea typeface="Arial"/>
              <a:cs typeface="Arial"/>
              <a:sym typeface="Arial"/>
            </a:endParaRPr>
          </a:p>
        </p:txBody>
      </p:sp>
      <p:sp>
        <p:nvSpPr>
          <p:cNvPr id="1155" name="Google Shape;1155;p5"/>
          <p:cNvSpPr/>
          <p:nvPr/>
        </p:nvSpPr>
        <p:spPr>
          <a:xfrm rot="5400000">
            <a:off x="4256548" y="2104976"/>
            <a:ext cx="813465" cy="1361668"/>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5"/>
          <p:cNvSpPr txBox="1"/>
          <p:nvPr/>
        </p:nvSpPr>
        <p:spPr>
          <a:xfrm>
            <a:off x="3920750" y="2379013"/>
            <a:ext cx="1314600" cy="8136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200" b="0" i="0" u="none" strike="noStrike" cap="none">
                <a:solidFill>
                  <a:schemeClr val="lt1"/>
                </a:solidFill>
                <a:latin typeface="Arial"/>
                <a:ea typeface="Arial"/>
                <a:cs typeface="Arial"/>
                <a:sym typeface="Arial"/>
              </a:rPr>
              <a:t>Apache Kafka / Apache Pulsar</a:t>
            </a:r>
            <a:endParaRPr sz="1200" b="0" i="0" u="none" strike="noStrike" cap="none">
              <a:solidFill>
                <a:schemeClr val="lt1"/>
              </a:solidFill>
              <a:latin typeface="Arial"/>
              <a:ea typeface="Arial"/>
              <a:cs typeface="Arial"/>
              <a:sym typeface="Arial"/>
            </a:endParaRPr>
          </a:p>
        </p:txBody>
      </p:sp>
      <p:cxnSp>
        <p:nvCxnSpPr>
          <p:cNvPr id="1157" name="Google Shape;1157;p5"/>
          <p:cNvCxnSpPr>
            <a:stCxn id="1158" idx="3"/>
            <a:endCxn id="1159" idx="1"/>
          </p:cNvCxnSpPr>
          <p:nvPr/>
        </p:nvCxnSpPr>
        <p:spPr>
          <a:xfrm>
            <a:off x="1718005" y="2784980"/>
            <a:ext cx="504600" cy="0"/>
          </a:xfrm>
          <a:prstGeom prst="straightConnector1">
            <a:avLst/>
          </a:prstGeom>
          <a:noFill/>
          <a:ln w="25400" cap="flat" cmpd="sng">
            <a:solidFill>
              <a:srgbClr val="8DFFFD"/>
            </a:solidFill>
            <a:prstDash val="solid"/>
            <a:round/>
            <a:headEnd type="none" w="sm" len="sm"/>
            <a:tailEnd type="triangle" w="med" len="med"/>
          </a:ln>
        </p:spPr>
      </p:cxnSp>
      <p:cxnSp>
        <p:nvCxnSpPr>
          <p:cNvPr id="1160" name="Google Shape;1160;p5"/>
          <p:cNvCxnSpPr>
            <a:stCxn id="1159" idx="3"/>
            <a:endCxn id="1155" idx="3"/>
          </p:cNvCxnSpPr>
          <p:nvPr/>
        </p:nvCxnSpPr>
        <p:spPr>
          <a:xfrm>
            <a:off x="3477778" y="2784980"/>
            <a:ext cx="504600" cy="900"/>
          </a:xfrm>
          <a:prstGeom prst="straightConnector1">
            <a:avLst/>
          </a:prstGeom>
          <a:noFill/>
          <a:ln w="25400" cap="flat" cmpd="sng">
            <a:solidFill>
              <a:srgbClr val="8DFFFD"/>
            </a:solidFill>
            <a:prstDash val="solid"/>
            <a:round/>
            <a:headEnd type="none" w="sm" len="sm"/>
            <a:tailEnd type="triangle" w="med" len="med"/>
          </a:ln>
        </p:spPr>
      </p:cxnSp>
      <p:cxnSp>
        <p:nvCxnSpPr>
          <p:cNvPr id="1161" name="Google Shape;1161;p5"/>
          <p:cNvCxnSpPr>
            <a:stCxn id="1155" idx="1"/>
          </p:cNvCxnSpPr>
          <p:nvPr/>
        </p:nvCxnSpPr>
        <p:spPr>
          <a:xfrm rot="10800000" flipH="1">
            <a:off x="5344115" y="2784910"/>
            <a:ext cx="504600" cy="900"/>
          </a:xfrm>
          <a:prstGeom prst="straightConnector1">
            <a:avLst/>
          </a:prstGeom>
          <a:noFill/>
          <a:ln w="25400" cap="flat" cmpd="sng">
            <a:solidFill>
              <a:srgbClr val="8DFFFD"/>
            </a:solidFill>
            <a:prstDash val="solid"/>
            <a:round/>
            <a:headEnd type="none" w="sm" len="sm"/>
            <a:tailEnd type="triangle" w="med" len="med"/>
          </a:ln>
        </p:spPr>
      </p:cxnSp>
      <p:cxnSp>
        <p:nvCxnSpPr>
          <p:cNvPr id="1162" name="Google Shape;1162;p5"/>
          <p:cNvCxnSpPr/>
          <p:nvPr/>
        </p:nvCxnSpPr>
        <p:spPr>
          <a:xfrm>
            <a:off x="7103888" y="2784980"/>
            <a:ext cx="504668" cy="0"/>
          </a:xfrm>
          <a:prstGeom prst="straightConnector1">
            <a:avLst/>
          </a:prstGeom>
          <a:noFill/>
          <a:ln w="25400" cap="flat" cmpd="sng">
            <a:solidFill>
              <a:srgbClr val="8DFFFD"/>
            </a:solidFill>
            <a:prstDash val="solid"/>
            <a:round/>
            <a:headEnd type="none" w="sm" len="sm"/>
            <a:tailEnd type="triangle" w="med" len="med"/>
          </a:ln>
        </p:spPr>
      </p:cxnSp>
      <p:sp>
        <p:nvSpPr>
          <p:cNvPr id="1149" name="Google Shape;1149;p5"/>
          <p:cNvSpPr/>
          <p:nvPr/>
        </p:nvSpPr>
        <p:spPr>
          <a:xfrm>
            <a:off x="3979394" y="2913967"/>
            <a:ext cx="1393339" cy="272168"/>
          </a:xfrm>
          <a:prstGeom prst="rect">
            <a:avLst/>
          </a:prstGeom>
          <a:solidFill>
            <a:schemeClr val="lt1">
              <a:alpha val="0"/>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cxnSp>
        <p:nvCxnSpPr>
          <p:cNvPr id="1163" name="Google Shape;1163;p5"/>
          <p:cNvCxnSpPr/>
          <p:nvPr/>
        </p:nvCxnSpPr>
        <p:spPr>
          <a:xfrm>
            <a:off x="3444829" y="4365307"/>
            <a:ext cx="442062" cy="0"/>
          </a:xfrm>
          <a:prstGeom prst="straightConnector1">
            <a:avLst/>
          </a:prstGeom>
          <a:noFill/>
          <a:ln w="25400" cap="flat" cmpd="sng">
            <a:solidFill>
              <a:srgbClr val="8DFFFD"/>
            </a:solidFill>
            <a:prstDash val="solid"/>
            <a:round/>
            <a:headEnd type="none" w="sm" len="sm"/>
            <a:tailEnd type="triangle" w="med" len="med"/>
          </a:ln>
        </p:spPr>
      </p:cxnSp>
      <p:pic>
        <p:nvPicPr>
          <p:cNvPr id="1164" name="Google Shape;1164;p5"/>
          <p:cNvPicPr preferRelativeResize="0"/>
          <p:nvPr/>
        </p:nvPicPr>
        <p:blipFill rotWithShape="1">
          <a:blip r:embed="rId3">
            <a:alphaModFix/>
          </a:blip>
          <a:srcRect/>
          <a:stretch/>
        </p:blipFill>
        <p:spPr>
          <a:xfrm>
            <a:off x="2618740" y="3882843"/>
            <a:ext cx="745233" cy="741853"/>
          </a:xfrm>
          <a:prstGeom prst="rect">
            <a:avLst/>
          </a:prstGeom>
          <a:noFill/>
          <a:ln>
            <a:noFill/>
          </a:ln>
        </p:spPr>
      </p:pic>
      <p:grpSp>
        <p:nvGrpSpPr>
          <p:cNvPr id="1165" name="Google Shape;1165;p5"/>
          <p:cNvGrpSpPr/>
          <p:nvPr/>
        </p:nvGrpSpPr>
        <p:grpSpPr>
          <a:xfrm>
            <a:off x="298788" y="2092306"/>
            <a:ext cx="1419217" cy="1017865"/>
            <a:chOff x="298788" y="2092306"/>
            <a:chExt cx="1419217" cy="1017865"/>
          </a:xfrm>
        </p:grpSpPr>
        <p:sp>
          <p:nvSpPr>
            <p:cNvPr id="1166" name="Google Shape;1166;p5"/>
            <p:cNvSpPr/>
            <p:nvPr/>
          </p:nvSpPr>
          <p:spPr>
            <a:xfrm>
              <a:off x="298788" y="2092306"/>
              <a:ext cx="1127865" cy="688258"/>
            </a:xfrm>
            <a:prstGeom prst="can">
              <a:avLst>
                <a:gd name="adj" fmla="val 25000"/>
              </a:avLst>
            </a:prstGeom>
            <a:solidFill>
              <a:srgbClr val="7F7F7F">
                <a:alpha val="73333"/>
              </a:srgbClr>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67" name="Google Shape;1167;p5"/>
            <p:cNvSpPr/>
            <p:nvPr/>
          </p:nvSpPr>
          <p:spPr>
            <a:xfrm>
              <a:off x="389647" y="2380065"/>
              <a:ext cx="1160987" cy="691889"/>
            </a:xfrm>
            <a:prstGeom prst="rect">
              <a:avLst/>
            </a:prstGeom>
            <a:solidFill>
              <a:srgbClr val="F2F2F2">
                <a:alpha val="2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grpSp>
          <p:nvGrpSpPr>
            <p:cNvPr id="1168" name="Google Shape;1168;p5"/>
            <p:cNvGrpSpPr/>
            <p:nvPr/>
          </p:nvGrpSpPr>
          <p:grpSpPr>
            <a:xfrm>
              <a:off x="462901" y="2459789"/>
              <a:ext cx="1255104" cy="650382"/>
              <a:chOff x="462901" y="2459789"/>
              <a:chExt cx="1255104" cy="650382"/>
            </a:xfrm>
          </p:grpSpPr>
          <p:sp>
            <p:nvSpPr>
              <p:cNvPr id="1158" name="Google Shape;1158;p5"/>
              <p:cNvSpPr/>
              <p:nvPr/>
            </p:nvSpPr>
            <p:spPr>
              <a:xfrm>
                <a:off x="462901" y="2459789"/>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169" name="Google Shape;1169;p5" descr="Text, icon&#10;&#10;Description automatically generated with medium confidence"/>
              <p:cNvPicPr preferRelativeResize="0"/>
              <p:nvPr/>
            </p:nvPicPr>
            <p:blipFill rotWithShape="1">
              <a:blip r:embed="rId4">
                <a:alphaModFix/>
              </a:blip>
              <a:srcRect/>
              <a:stretch/>
            </p:blipFill>
            <p:spPr>
              <a:xfrm>
                <a:off x="619554" y="2686658"/>
                <a:ext cx="972562" cy="199924"/>
              </a:xfrm>
              <a:prstGeom prst="rect">
                <a:avLst/>
              </a:prstGeom>
              <a:noFill/>
              <a:ln>
                <a:noFill/>
              </a:ln>
            </p:spPr>
          </p:pic>
        </p:grpSp>
      </p:grpSp>
      <p:grpSp>
        <p:nvGrpSpPr>
          <p:cNvPr id="1170" name="Google Shape;1170;p5"/>
          <p:cNvGrpSpPr/>
          <p:nvPr/>
        </p:nvGrpSpPr>
        <p:grpSpPr>
          <a:xfrm>
            <a:off x="2032145" y="2262429"/>
            <a:ext cx="1445633" cy="847742"/>
            <a:chOff x="2032145" y="2262429"/>
            <a:chExt cx="1445633" cy="847742"/>
          </a:xfrm>
        </p:grpSpPr>
        <p:grpSp>
          <p:nvGrpSpPr>
            <p:cNvPr id="1171" name="Google Shape;1171;p5"/>
            <p:cNvGrpSpPr/>
            <p:nvPr/>
          </p:nvGrpSpPr>
          <p:grpSpPr>
            <a:xfrm>
              <a:off x="2032145" y="2262429"/>
              <a:ext cx="1445633" cy="847742"/>
              <a:chOff x="2032145" y="2421924"/>
              <a:chExt cx="1445633" cy="847742"/>
            </a:xfrm>
          </p:grpSpPr>
          <p:sp>
            <p:nvSpPr>
              <p:cNvPr id="1172" name="Google Shape;1172;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3" name="Google Shape;1173;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59" name="Google Shape;1159;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pic>
          <p:nvPicPr>
            <p:cNvPr id="1174" name="Google Shape;1174;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grpSp>
        <p:nvGrpSpPr>
          <p:cNvPr id="1175" name="Google Shape;1175;p5"/>
          <p:cNvGrpSpPr/>
          <p:nvPr/>
        </p:nvGrpSpPr>
        <p:grpSpPr>
          <a:xfrm>
            <a:off x="5678315" y="2262429"/>
            <a:ext cx="1445633" cy="847742"/>
            <a:chOff x="2032145" y="2262429"/>
            <a:chExt cx="1445633" cy="847742"/>
          </a:xfrm>
        </p:grpSpPr>
        <p:grpSp>
          <p:nvGrpSpPr>
            <p:cNvPr id="1176" name="Google Shape;1176;p5"/>
            <p:cNvGrpSpPr/>
            <p:nvPr/>
          </p:nvGrpSpPr>
          <p:grpSpPr>
            <a:xfrm>
              <a:off x="2032145" y="2262429"/>
              <a:ext cx="1445633" cy="847742"/>
              <a:chOff x="2032145" y="2421924"/>
              <a:chExt cx="1445633" cy="847742"/>
            </a:xfrm>
          </p:grpSpPr>
          <p:sp>
            <p:nvSpPr>
              <p:cNvPr id="1177" name="Google Shape;1177;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8" name="Google Shape;1178;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9" name="Google Shape;1179;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pic>
          <p:nvPicPr>
            <p:cNvPr id="1180" name="Google Shape;1180;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grpSp>
        <p:nvGrpSpPr>
          <p:cNvPr id="1181" name="Google Shape;1181;p5"/>
          <p:cNvGrpSpPr/>
          <p:nvPr/>
        </p:nvGrpSpPr>
        <p:grpSpPr>
          <a:xfrm>
            <a:off x="7453517" y="2092306"/>
            <a:ext cx="1419217" cy="1017865"/>
            <a:chOff x="298788" y="2092306"/>
            <a:chExt cx="1419217" cy="1017865"/>
          </a:xfrm>
        </p:grpSpPr>
        <p:sp>
          <p:nvSpPr>
            <p:cNvPr id="1182" name="Google Shape;1182;p5"/>
            <p:cNvSpPr/>
            <p:nvPr/>
          </p:nvSpPr>
          <p:spPr>
            <a:xfrm>
              <a:off x="298788" y="2092306"/>
              <a:ext cx="1127865" cy="688258"/>
            </a:xfrm>
            <a:prstGeom prst="can">
              <a:avLst>
                <a:gd name="adj" fmla="val 25000"/>
              </a:avLst>
            </a:prstGeom>
            <a:solidFill>
              <a:srgbClr val="7F7F7F">
                <a:alpha val="73333"/>
              </a:srgbClr>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83" name="Google Shape;1183;p5"/>
            <p:cNvSpPr/>
            <p:nvPr/>
          </p:nvSpPr>
          <p:spPr>
            <a:xfrm>
              <a:off x="389647" y="2380065"/>
              <a:ext cx="1160987" cy="691889"/>
            </a:xfrm>
            <a:prstGeom prst="rect">
              <a:avLst/>
            </a:prstGeom>
            <a:solidFill>
              <a:srgbClr val="F2F2F2">
                <a:alpha val="2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grpSp>
          <p:nvGrpSpPr>
            <p:cNvPr id="1184" name="Google Shape;1184;p5"/>
            <p:cNvGrpSpPr/>
            <p:nvPr/>
          </p:nvGrpSpPr>
          <p:grpSpPr>
            <a:xfrm>
              <a:off x="462901" y="2459789"/>
              <a:ext cx="1255104" cy="650382"/>
              <a:chOff x="462901" y="2459789"/>
              <a:chExt cx="1255104" cy="650382"/>
            </a:xfrm>
          </p:grpSpPr>
          <p:sp>
            <p:nvSpPr>
              <p:cNvPr id="1185" name="Google Shape;1185;p5"/>
              <p:cNvSpPr/>
              <p:nvPr/>
            </p:nvSpPr>
            <p:spPr>
              <a:xfrm>
                <a:off x="462901" y="2459789"/>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186" name="Google Shape;1186;p5" descr="Text, icon&#10;&#10;Description automatically generated with medium confidence"/>
              <p:cNvPicPr preferRelativeResize="0"/>
              <p:nvPr/>
            </p:nvPicPr>
            <p:blipFill rotWithShape="1">
              <a:blip r:embed="rId4">
                <a:alphaModFix/>
              </a:blip>
              <a:srcRect/>
              <a:stretch/>
            </p:blipFill>
            <p:spPr>
              <a:xfrm>
                <a:off x="619554" y="2686658"/>
                <a:ext cx="972562" cy="199924"/>
              </a:xfrm>
              <a:prstGeom prst="rect">
                <a:avLst/>
              </a:prstGeom>
              <a:noFill/>
              <a:ln>
                <a:noFill/>
              </a:ln>
            </p:spPr>
          </p:pic>
        </p:grpSp>
      </p:grpSp>
      <p:grpSp>
        <p:nvGrpSpPr>
          <p:cNvPr id="1187" name="Google Shape;1187;p5"/>
          <p:cNvGrpSpPr/>
          <p:nvPr/>
        </p:nvGrpSpPr>
        <p:grpSpPr>
          <a:xfrm>
            <a:off x="3874354" y="3716190"/>
            <a:ext cx="1445633" cy="847742"/>
            <a:chOff x="2032145" y="2262429"/>
            <a:chExt cx="1445633" cy="847742"/>
          </a:xfrm>
        </p:grpSpPr>
        <p:grpSp>
          <p:nvGrpSpPr>
            <p:cNvPr id="1188" name="Google Shape;1188;p5"/>
            <p:cNvGrpSpPr/>
            <p:nvPr/>
          </p:nvGrpSpPr>
          <p:grpSpPr>
            <a:xfrm>
              <a:off x="2032145" y="2262429"/>
              <a:ext cx="1445633" cy="847742"/>
              <a:chOff x="2032145" y="2421924"/>
              <a:chExt cx="1445633" cy="847742"/>
            </a:xfrm>
          </p:grpSpPr>
          <p:sp>
            <p:nvSpPr>
              <p:cNvPr id="1189" name="Google Shape;1189;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90" name="Google Shape;1190;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91" name="Google Shape;1191;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grpSp>
        <p:pic>
          <p:nvPicPr>
            <p:cNvPr id="1192" name="Google Shape;1192;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2"/>
        <p:cNvGrpSpPr/>
        <p:nvPr/>
      </p:nvGrpSpPr>
      <p:grpSpPr>
        <a:xfrm>
          <a:off x="0" y="0"/>
          <a:ext cx="0" cy="0"/>
          <a:chOff x="0" y="0"/>
          <a:chExt cx="0" cy="0"/>
        </a:xfrm>
      </p:grpSpPr>
      <p:grpSp>
        <p:nvGrpSpPr>
          <p:cNvPr id="4653" name="Google Shape;4653;p161"/>
          <p:cNvGrpSpPr/>
          <p:nvPr/>
        </p:nvGrpSpPr>
        <p:grpSpPr>
          <a:xfrm>
            <a:off x="5334556" y="723278"/>
            <a:ext cx="2173451" cy="1658479"/>
            <a:chOff x="5346351" y="819172"/>
            <a:chExt cx="2173451" cy="1658479"/>
          </a:xfrm>
        </p:grpSpPr>
        <p:sp>
          <p:nvSpPr>
            <p:cNvPr id="4654" name="Google Shape;4654;p161"/>
            <p:cNvSpPr/>
            <p:nvPr/>
          </p:nvSpPr>
          <p:spPr>
            <a:xfrm>
              <a:off x="5346351" y="819172"/>
              <a:ext cx="2173451" cy="1658479"/>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stream processing cluster</a:t>
              </a:r>
              <a:endParaRPr sz="1200" b="0" i="0" u="none" strike="noStrike" cap="none">
                <a:solidFill>
                  <a:schemeClr val="lt1"/>
                </a:solidFill>
                <a:latin typeface="Arial"/>
                <a:ea typeface="Arial"/>
                <a:cs typeface="Arial"/>
                <a:sym typeface="Arial"/>
              </a:endParaRPr>
            </a:p>
          </p:txBody>
        </p:sp>
        <p:sp>
          <p:nvSpPr>
            <p:cNvPr id="4655" name="Google Shape;4655;p161"/>
            <p:cNvSpPr/>
            <p:nvPr/>
          </p:nvSpPr>
          <p:spPr>
            <a:xfrm>
              <a:off x="5946604" y="1198432"/>
              <a:ext cx="972944" cy="898743"/>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656" name="Google Shape;4656;p161"/>
            <p:cNvGrpSpPr/>
            <p:nvPr/>
          </p:nvGrpSpPr>
          <p:grpSpPr>
            <a:xfrm>
              <a:off x="5837163" y="1786534"/>
              <a:ext cx="1191827" cy="355232"/>
              <a:chOff x="5860296" y="1786534"/>
              <a:chExt cx="1191827" cy="355232"/>
            </a:xfrm>
          </p:grpSpPr>
          <p:grpSp>
            <p:nvGrpSpPr>
              <p:cNvPr id="4657" name="Google Shape;4657;p161"/>
              <p:cNvGrpSpPr/>
              <p:nvPr/>
            </p:nvGrpSpPr>
            <p:grpSpPr>
              <a:xfrm>
                <a:off x="5860296" y="1786534"/>
                <a:ext cx="355564" cy="355232"/>
                <a:chOff x="2926161" y="2550497"/>
                <a:chExt cx="302387" cy="302105"/>
              </a:xfrm>
            </p:grpSpPr>
            <p:sp>
              <p:nvSpPr>
                <p:cNvPr id="4658" name="Google Shape;4658;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59" name="Google Shape;4659;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0" name="Google Shape;4660;p161"/>
              <p:cNvGrpSpPr/>
              <p:nvPr/>
            </p:nvGrpSpPr>
            <p:grpSpPr>
              <a:xfrm>
                <a:off x="6696559" y="1786534"/>
                <a:ext cx="355564" cy="355232"/>
                <a:chOff x="2926161" y="2550497"/>
                <a:chExt cx="302387" cy="302105"/>
              </a:xfrm>
            </p:grpSpPr>
            <p:sp>
              <p:nvSpPr>
                <p:cNvPr id="4661" name="Google Shape;4661;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2" name="Google Shape;4662;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grpSp>
          <p:nvGrpSpPr>
            <p:cNvPr id="4663" name="Google Shape;4663;p161"/>
            <p:cNvGrpSpPr/>
            <p:nvPr/>
          </p:nvGrpSpPr>
          <p:grpSpPr>
            <a:xfrm>
              <a:off x="6255294" y="943825"/>
              <a:ext cx="355564" cy="355232"/>
              <a:chOff x="2926161" y="2550497"/>
              <a:chExt cx="302387" cy="302105"/>
            </a:xfrm>
          </p:grpSpPr>
          <p:sp>
            <p:nvSpPr>
              <p:cNvPr id="4664" name="Google Shape;466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5" name="Google Shape;466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6" name="Google Shape;4666;p161"/>
            <p:cNvGrpSpPr/>
            <p:nvPr/>
          </p:nvGrpSpPr>
          <p:grpSpPr>
            <a:xfrm>
              <a:off x="5796954" y="1299992"/>
              <a:ext cx="1272244" cy="355232"/>
              <a:chOff x="5807229" y="1288417"/>
              <a:chExt cx="1272244" cy="355232"/>
            </a:xfrm>
          </p:grpSpPr>
          <p:grpSp>
            <p:nvGrpSpPr>
              <p:cNvPr id="4667" name="Google Shape;4667;p161"/>
              <p:cNvGrpSpPr/>
              <p:nvPr/>
            </p:nvGrpSpPr>
            <p:grpSpPr>
              <a:xfrm>
                <a:off x="6723909" y="1288417"/>
                <a:ext cx="355564" cy="355232"/>
                <a:chOff x="6860764" y="1773910"/>
                <a:chExt cx="355564" cy="355232"/>
              </a:xfrm>
            </p:grpSpPr>
            <p:sp>
              <p:nvSpPr>
                <p:cNvPr id="4668" name="Google Shape;4668;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9" name="Google Shape;4669;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nvGrpSpPr>
              <p:cNvPr id="4670" name="Google Shape;4670;p161"/>
              <p:cNvGrpSpPr/>
              <p:nvPr/>
            </p:nvGrpSpPr>
            <p:grpSpPr>
              <a:xfrm>
                <a:off x="5807229" y="1288417"/>
                <a:ext cx="355564" cy="355232"/>
                <a:chOff x="6860764" y="1773910"/>
                <a:chExt cx="355564" cy="355232"/>
              </a:xfrm>
            </p:grpSpPr>
            <p:sp>
              <p:nvSpPr>
                <p:cNvPr id="4671" name="Google Shape;4671;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72" name="Google Shape;4672;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grpSp>
      <p:sp>
        <p:nvSpPr>
          <p:cNvPr id="4673" name="Google Shape;4673;p161"/>
          <p:cNvSpPr/>
          <p:nvPr/>
        </p:nvSpPr>
        <p:spPr>
          <a:xfrm>
            <a:off x="5334556" y="2633974"/>
            <a:ext cx="2173451" cy="153234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in-memory store cluster</a:t>
            </a:r>
            <a:endParaRPr sz="1400" b="0" i="0" u="none" strike="noStrike" cap="none">
              <a:solidFill>
                <a:srgbClr val="000000"/>
              </a:solidFill>
              <a:latin typeface="Arial"/>
              <a:ea typeface="Arial"/>
              <a:cs typeface="Arial"/>
              <a:sym typeface="Arial"/>
            </a:endParaRPr>
          </a:p>
        </p:txBody>
      </p:sp>
      <p:sp>
        <p:nvSpPr>
          <p:cNvPr id="4674" name="Google Shape;4674;p161"/>
          <p:cNvSpPr/>
          <p:nvPr/>
        </p:nvSpPr>
        <p:spPr>
          <a:xfrm>
            <a:off x="1195332" y="1367874"/>
            <a:ext cx="2368849" cy="2393901"/>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Combined in-memory store and stream processing cluster</a:t>
            </a:r>
            <a:endParaRPr sz="1400" b="0" i="0" u="none" strike="noStrike" cap="none">
              <a:solidFill>
                <a:srgbClr val="000000"/>
              </a:solidFill>
              <a:latin typeface="Arial"/>
              <a:ea typeface="Arial"/>
              <a:cs typeface="Arial"/>
              <a:sym typeface="Arial"/>
            </a:endParaRPr>
          </a:p>
        </p:txBody>
      </p:sp>
      <p:grpSp>
        <p:nvGrpSpPr>
          <p:cNvPr id="4675" name="Google Shape;4675;p161"/>
          <p:cNvGrpSpPr/>
          <p:nvPr/>
        </p:nvGrpSpPr>
        <p:grpSpPr>
          <a:xfrm>
            <a:off x="1584829" y="1639113"/>
            <a:ext cx="1616708" cy="1639555"/>
            <a:chOff x="1641984" y="790772"/>
            <a:chExt cx="1616708" cy="1639555"/>
          </a:xfrm>
        </p:grpSpPr>
        <p:sp>
          <p:nvSpPr>
            <p:cNvPr id="4676" name="Google Shape;4676;p161"/>
            <p:cNvSpPr/>
            <p:nvPr/>
          </p:nvSpPr>
          <p:spPr>
            <a:xfrm>
              <a:off x="1970185" y="1285135"/>
              <a:ext cx="984966" cy="925812"/>
            </a:xfrm>
            <a:prstGeom prst="ellipse">
              <a:avLst/>
            </a:prstGeom>
            <a:noFill/>
            <a:ln w="25400" cap="rnd" cmpd="sng">
              <a:solidFill>
                <a:schemeClr val="lt1"/>
              </a:solidFill>
              <a:prstDash val="dash"/>
              <a:round/>
              <a:headEnd type="none" w="sm" len="sm"/>
              <a:tailEnd type="none" w="sm" len="sm"/>
            </a:ln>
          </p:spPr>
          <p:txBody>
            <a:bodyPr spcFirstLastPara="1" wrap="square" lIns="68550" tIns="34275" rIns="68550" bIns="34275" anchor="ctr" anchorCtr="0">
              <a:noAutofit/>
            </a:bodyPr>
            <a:lstStyle/>
            <a:p>
              <a:pPr marL="0" marR="0" lvl="0" indent="0" algn="l" rtl="0">
                <a:lnSpc>
                  <a:spcPct val="93000"/>
                </a:lnSpc>
                <a:spcBef>
                  <a:spcPts val="0"/>
                </a:spcBef>
                <a:spcAft>
                  <a:spcPts val="0"/>
                </a:spcAft>
                <a:buClr>
                  <a:srgbClr val="000000"/>
                </a:buClr>
                <a:buSzPts val="825"/>
                <a:buFont typeface="Arial"/>
                <a:buNone/>
              </a:pPr>
              <a:endParaRPr sz="825" b="0" i="0" u="none" strike="noStrike" cap="none">
                <a:solidFill>
                  <a:srgbClr val="0B1B21"/>
                </a:solidFill>
                <a:latin typeface="Arial"/>
                <a:ea typeface="Arial"/>
                <a:cs typeface="Arial"/>
                <a:sym typeface="Arial"/>
              </a:endParaRPr>
            </a:p>
          </p:txBody>
        </p:sp>
        <p:grpSp>
          <p:nvGrpSpPr>
            <p:cNvPr id="4677" name="Google Shape;4677;p161"/>
            <p:cNvGrpSpPr/>
            <p:nvPr/>
          </p:nvGrpSpPr>
          <p:grpSpPr>
            <a:xfrm>
              <a:off x="2039924" y="790772"/>
              <a:ext cx="701585" cy="710511"/>
              <a:chOff x="2039924" y="790772"/>
              <a:chExt cx="701585" cy="710511"/>
            </a:xfrm>
          </p:grpSpPr>
          <p:grpSp>
            <p:nvGrpSpPr>
              <p:cNvPr id="4678" name="Google Shape;4678;p161"/>
              <p:cNvGrpSpPr/>
              <p:nvPr/>
            </p:nvGrpSpPr>
            <p:grpSpPr>
              <a:xfrm>
                <a:off x="2039924" y="790772"/>
                <a:ext cx="557682" cy="557161"/>
                <a:chOff x="1836013" y="1885987"/>
                <a:chExt cx="237448" cy="237226"/>
              </a:xfrm>
            </p:grpSpPr>
            <p:sp>
              <p:nvSpPr>
                <p:cNvPr id="4679" name="Google Shape;467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0" name="Google Shape;468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1" name="Google Shape;4681;p161"/>
              <p:cNvGrpSpPr/>
              <p:nvPr/>
            </p:nvGrpSpPr>
            <p:grpSpPr>
              <a:xfrm>
                <a:off x="2116906" y="863322"/>
                <a:ext cx="557682" cy="557161"/>
                <a:chOff x="1836013" y="1885987"/>
                <a:chExt cx="237448" cy="237226"/>
              </a:xfrm>
            </p:grpSpPr>
            <p:sp>
              <p:nvSpPr>
                <p:cNvPr id="4682" name="Google Shape;468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3" name="Google Shape;468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4" name="Google Shape;4684;p161"/>
              <p:cNvGrpSpPr/>
              <p:nvPr/>
            </p:nvGrpSpPr>
            <p:grpSpPr>
              <a:xfrm>
                <a:off x="2183827" y="944122"/>
                <a:ext cx="557682" cy="557161"/>
                <a:chOff x="1836013" y="1885987"/>
                <a:chExt cx="237448" cy="237226"/>
              </a:xfrm>
            </p:grpSpPr>
            <p:sp>
              <p:nvSpPr>
                <p:cNvPr id="4685" name="Google Shape;468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6" name="Google Shape;468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87" name="Google Shape;4687;p161"/>
            <p:cNvGrpSpPr/>
            <p:nvPr/>
          </p:nvGrpSpPr>
          <p:grpSpPr>
            <a:xfrm>
              <a:off x="1641984" y="1698209"/>
              <a:ext cx="701585" cy="710511"/>
              <a:chOff x="2039924" y="790772"/>
              <a:chExt cx="701585" cy="710511"/>
            </a:xfrm>
          </p:grpSpPr>
          <p:grpSp>
            <p:nvGrpSpPr>
              <p:cNvPr id="4688" name="Google Shape;4688;p161"/>
              <p:cNvGrpSpPr/>
              <p:nvPr/>
            </p:nvGrpSpPr>
            <p:grpSpPr>
              <a:xfrm>
                <a:off x="2039924" y="790772"/>
                <a:ext cx="557682" cy="557161"/>
                <a:chOff x="1836013" y="1885987"/>
                <a:chExt cx="237448" cy="237226"/>
              </a:xfrm>
            </p:grpSpPr>
            <p:sp>
              <p:nvSpPr>
                <p:cNvPr id="4689" name="Google Shape;468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0" name="Google Shape;469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1" name="Google Shape;4691;p161"/>
              <p:cNvGrpSpPr/>
              <p:nvPr/>
            </p:nvGrpSpPr>
            <p:grpSpPr>
              <a:xfrm>
                <a:off x="2116906" y="863322"/>
                <a:ext cx="557682" cy="557161"/>
                <a:chOff x="1836013" y="1885987"/>
                <a:chExt cx="237448" cy="237226"/>
              </a:xfrm>
            </p:grpSpPr>
            <p:sp>
              <p:nvSpPr>
                <p:cNvPr id="4692" name="Google Shape;469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3" name="Google Shape;469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4" name="Google Shape;4694;p161"/>
              <p:cNvGrpSpPr/>
              <p:nvPr/>
            </p:nvGrpSpPr>
            <p:grpSpPr>
              <a:xfrm>
                <a:off x="2183827" y="944122"/>
                <a:ext cx="557682" cy="557161"/>
                <a:chOff x="1836013" y="1885987"/>
                <a:chExt cx="237448" cy="237226"/>
              </a:xfrm>
            </p:grpSpPr>
            <p:sp>
              <p:nvSpPr>
                <p:cNvPr id="4695" name="Google Shape;469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6" name="Google Shape;469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97" name="Google Shape;4697;p161"/>
            <p:cNvGrpSpPr/>
            <p:nvPr/>
          </p:nvGrpSpPr>
          <p:grpSpPr>
            <a:xfrm>
              <a:off x="2557107" y="1719816"/>
              <a:ext cx="701585" cy="710511"/>
              <a:chOff x="2039924" y="790772"/>
              <a:chExt cx="701585" cy="710511"/>
            </a:xfrm>
          </p:grpSpPr>
          <p:grpSp>
            <p:nvGrpSpPr>
              <p:cNvPr id="4698" name="Google Shape;4698;p161"/>
              <p:cNvGrpSpPr/>
              <p:nvPr/>
            </p:nvGrpSpPr>
            <p:grpSpPr>
              <a:xfrm>
                <a:off x="2039924" y="790772"/>
                <a:ext cx="557682" cy="557161"/>
                <a:chOff x="1836013" y="1885987"/>
                <a:chExt cx="237448" cy="237226"/>
              </a:xfrm>
            </p:grpSpPr>
            <p:sp>
              <p:nvSpPr>
                <p:cNvPr id="4699" name="Google Shape;469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0" name="Google Shape;470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1" name="Google Shape;4701;p161"/>
              <p:cNvGrpSpPr/>
              <p:nvPr/>
            </p:nvGrpSpPr>
            <p:grpSpPr>
              <a:xfrm>
                <a:off x="2116906" y="863322"/>
                <a:ext cx="557682" cy="557161"/>
                <a:chOff x="1836013" y="1885987"/>
                <a:chExt cx="237448" cy="237226"/>
              </a:xfrm>
            </p:grpSpPr>
            <p:sp>
              <p:nvSpPr>
                <p:cNvPr id="4702" name="Google Shape;470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3" name="Google Shape;470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4" name="Google Shape;4704;p161"/>
              <p:cNvGrpSpPr/>
              <p:nvPr/>
            </p:nvGrpSpPr>
            <p:grpSpPr>
              <a:xfrm>
                <a:off x="2183827" y="944122"/>
                <a:ext cx="557682" cy="557161"/>
                <a:chOff x="1836013" y="1885987"/>
                <a:chExt cx="237448" cy="237226"/>
              </a:xfrm>
            </p:grpSpPr>
            <p:sp>
              <p:nvSpPr>
                <p:cNvPr id="4705" name="Google Shape;470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6" name="Google Shape;470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sp>
        <p:nvSpPr>
          <p:cNvPr id="4707" name="Google Shape;4707;p161"/>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Stream Processing </a:t>
            </a:r>
            <a:br>
              <a:rPr lang="en-US"/>
            </a:br>
            <a:r>
              <a:rPr lang="en-US"/>
              <a:t>Deployment Choices</a:t>
            </a:r>
            <a:endParaRPr/>
          </a:p>
        </p:txBody>
      </p:sp>
      <p:sp>
        <p:nvSpPr>
          <p:cNvPr id="4708" name="Google Shape;4708;p161"/>
          <p:cNvSpPr txBox="1"/>
          <p:nvPr/>
        </p:nvSpPr>
        <p:spPr>
          <a:xfrm>
            <a:off x="5680864" y="2407256"/>
            <a:ext cx="45987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09" name="Google Shape;4709;p161"/>
          <p:cNvSpPr txBox="1"/>
          <p:nvPr/>
        </p:nvSpPr>
        <p:spPr>
          <a:xfrm>
            <a:off x="6712982" y="2407256"/>
            <a:ext cx="72149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sp>
        <p:nvSpPr>
          <p:cNvPr id="4710" name="Google Shape;4710;p161"/>
          <p:cNvSpPr txBox="1"/>
          <p:nvPr/>
        </p:nvSpPr>
        <p:spPr>
          <a:xfrm>
            <a:off x="4386190" y="1124716"/>
            <a:ext cx="741476" cy="477414"/>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Message Broker</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(Kafka)</a:t>
            </a:r>
            <a:endParaRPr sz="800" b="0" i="0" u="none" strike="noStrike" cap="none">
              <a:solidFill>
                <a:schemeClr val="lt1"/>
              </a:solidFill>
              <a:latin typeface="Arial"/>
              <a:ea typeface="Arial"/>
              <a:cs typeface="Arial"/>
              <a:sym typeface="Arial"/>
            </a:endParaRPr>
          </a:p>
        </p:txBody>
      </p:sp>
      <p:sp>
        <p:nvSpPr>
          <p:cNvPr id="4711" name="Google Shape;4711;p161"/>
          <p:cNvSpPr txBox="1"/>
          <p:nvPr/>
        </p:nvSpPr>
        <p:spPr>
          <a:xfrm>
            <a:off x="4386190" y="1702909"/>
            <a:ext cx="741476" cy="48974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Data</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13" name="Google Shape;4713;p161"/>
          <p:cNvCxnSpPr/>
          <p:nvPr/>
        </p:nvCxnSpPr>
        <p:spPr>
          <a:xfrm>
            <a:off x="5127666" y="1275874"/>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4" name="Google Shape;4714;p161"/>
          <p:cNvCxnSpPr/>
          <p:nvPr/>
        </p:nvCxnSpPr>
        <p:spPr>
          <a:xfrm>
            <a:off x="5127666" y="1426470"/>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5" name="Google Shape;4715;p161"/>
          <p:cNvCxnSpPr/>
          <p:nvPr/>
        </p:nvCxnSpPr>
        <p:spPr>
          <a:xfrm>
            <a:off x="5127666" y="1909148"/>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6" name="Google Shape;4716;p161"/>
          <p:cNvCxnSpPr/>
          <p:nvPr/>
        </p:nvCxnSpPr>
        <p:spPr>
          <a:xfrm>
            <a:off x="5127666" y="1351172"/>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20" name="Google Shape;4720;p161"/>
          <p:cNvCxnSpPr/>
          <p:nvPr/>
        </p:nvCxnSpPr>
        <p:spPr>
          <a:xfrm>
            <a:off x="6253345" y="238175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1" name="Google Shape;4721;p161"/>
          <p:cNvCxnSpPr/>
          <p:nvPr/>
        </p:nvCxnSpPr>
        <p:spPr>
          <a:xfrm rot="10800000">
            <a:off x="6566722" y="2381757"/>
            <a:ext cx="0" cy="244908"/>
          </a:xfrm>
          <a:prstGeom prst="straightConnector1">
            <a:avLst/>
          </a:prstGeom>
          <a:noFill/>
          <a:ln w="25400" cap="flat" cmpd="sng">
            <a:solidFill>
              <a:srgbClr val="C6FFFD"/>
            </a:solidFill>
            <a:prstDash val="solid"/>
            <a:round/>
            <a:headEnd type="none" w="sm" len="sm"/>
            <a:tailEnd type="triangle" w="med" len="med"/>
          </a:ln>
        </p:spPr>
      </p:cxnSp>
      <p:sp>
        <p:nvSpPr>
          <p:cNvPr id="4722" name="Google Shape;4722;p161"/>
          <p:cNvSpPr/>
          <p:nvPr/>
        </p:nvSpPr>
        <p:spPr>
          <a:xfrm>
            <a:off x="771652" y="3848542"/>
            <a:ext cx="2986755" cy="1151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accent1"/>
                </a:solidFill>
                <a:latin typeface="Arial"/>
                <a:ea typeface="Arial"/>
                <a:cs typeface="Arial"/>
                <a:sym typeface="Arial"/>
              </a:rPr>
              <a:t>Good when:</a:t>
            </a:r>
            <a:endParaRPr sz="9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desire simpler, integrated deployments</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need the absolute lowest latency</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in-memory store and stream processor have equivalent sizing needs</a:t>
            </a:r>
            <a:endParaRPr sz="900" b="0" i="0" u="none" strike="noStrike" cap="none">
              <a:solidFill>
                <a:schemeClr val="lt1"/>
              </a:solidFill>
              <a:latin typeface="Arial"/>
              <a:ea typeface="Arial"/>
              <a:cs typeface="Arial"/>
              <a:sym typeface="Arial"/>
            </a:endParaRPr>
          </a:p>
        </p:txBody>
      </p:sp>
      <p:sp>
        <p:nvSpPr>
          <p:cNvPr id="4723" name="Google Shape;4723;p161"/>
          <p:cNvSpPr/>
          <p:nvPr/>
        </p:nvSpPr>
        <p:spPr>
          <a:xfrm>
            <a:off x="4530075" y="4213650"/>
            <a:ext cx="3735791" cy="6591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Arial"/>
                <a:ea typeface="Arial"/>
                <a:cs typeface="Arial"/>
                <a:sym typeface="Arial"/>
              </a:rPr>
              <a:t>Good when:</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Data-at-rest needs to access the in-memory store RAM pool</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want to independently scale compute and storage</a:t>
            </a:r>
            <a:endParaRPr sz="1400" b="0" i="0" u="none" strike="noStrike" cap="none">
              <a:solidFill>
                <a:srgbClr val="000000"/>
              </a:solidFill>
              <a:latin typeface="Arial"/>
              <a:ea typeface="Arial"/>
              <a:cs typeface="Arial"/>
              <a:sym typeface="Arial"/>
            </a:endParaRPr>
          </a:p>
        </p:txBody>
      </p:sp>
      <p:sp>
        <p:nvSpPr>
          <p:cNvPr id="4724" name="Google Shape;4724;p161"/>
          <p:cNvSpPr/>
          <p:nvPr/>
        </p:nvSpPr>
        <p:spPr>
          <a:xfrm>
            <a:off x="1204856" y="1048196"/>
            <a:ext cx="2284226" cy="283403"/>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Local Deployment</a:t>
            </a:r>
            <a:endParaRPr sz="1200" b="1" i="0" u="none" strike="noStrike" cap="none">
              <a:solidFill>
                <a:schemeClr val="lt1"/>
              </a:solidFill>
              <a:latin typeface="Arial"/>
              <a:ea typeface="Arial"/>
              <a:cs typeface="Arial"/>
              <a:sym typeface="Arial"/>
            </a:endParaRPr>
          </a:p>
        </p:txBody>
      </p:sp>
      <p:sp>
        <p:nvSpPr>
          <p:cNvPr id="4725" name="Google Shape;4725;p161"/>
          <p:cNvSpPr/>
          <p:nvPr/>
        </p:nvSpPr>
        <p:spPr>
          <a:xfrm>
            <a:off x="5334556" y="408840"/>
            <a:ext cx="2173451" cy="215257"/>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Remote Deployment</a:t>
            </a:r>
            <a:endParaRPr sz="1200" b="1" i="0" u="none" strike="noStrike" cap="none">
              <a:solidFill>
                <a:schemeClr val="lt1"/>
              </a:solidFill>
              <a:latin typeface="Arial"/>
              <a:ea typeface="Arial"/>
              <a:cs typeface="Arial"/>
              <a:sym typeface="Arial"/>
            </a:endParaRPr>
          </a:p>
        </p:txBody>
      </p:sp>
      <p:sp>
        <p:nvSpPr>
          <p:cNvPr id="4726" name="Google Shape;4726;p161"/>
          <p:cNvSpPr txBox="1"/>
          <p:nvPr/>
        </p:nvSpPr>
        <p:spPr>
          <a:xfrm>
            <a:off x="365554" y="2815718"/>
            <a:ext cx="590614" cy="192330"/>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27" name="Google Shape;4727;p161"/>
          <p:cNvSpPr txBox="1"/>
          <p:nvPr/>
        </p:nvSpPr>
        <p:spPr>
          <a:xfrm>
            <a:off x="181322" y="2311802"/>
            <a:ext cx="774846" cy="315441"/>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Source /</a:t>
            </a:r>
            <a:endParaRPr sz="8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28" name="Google Shape;4728;p161"/>
          <p:cNvCxnSpPr/>
          <p:nvPr/>
        </p:nvCxnSpPr>
        <p:spPr>
          <a:xfrm>
            <a:off x="1014617" y="2797236"/>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9" name="Google Shape;4729;p161"/>
          <p:cNvCxnSpPr/>
          <p:nvPr/>
        </p:nvCxnSpPr>
        <p:spPr>
          <a:xfrm rot="10800000">
            <a:off x="1014617" y="234797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30" name="Google Shape;4730;p161"/>
          <p:cNvCxnSpPr/>
          <p:nvPr/>
        </p:nvCxnSpPr>
        <p:spPr>
          <a:xfrm flipH="1">
            <a:off x="3970718" y="890913"/>
            <a:ext cx="1" cy="3906962"/>
          </a:xfrm>
          <a:prstGeom prst="straightConnector1">
            <a:avLst/>
          </a:prstGeom>
          <a:noFill/>
          <a:ln w="9525" cap="flat" cmpd="sng">
            <a:solidFill>
              <a:srgbClr val="7F7F7F"/>
            </a:solidFill>
            <a:prstDash val="solid"/>
            <a:round/>
            <a:headEnd type="none" w="sm" len="sm"/>
            <a:tailEnd type="none" w="sm" len="sm"/>
          </a:ln>
        </p:spPr>
      </p:cxnSp>
      <p:grpSp>
        <p:nvGrpSpPr>
          <p:cNvPr id="4731" name="Google Shape;4731;p161"/>
          <p:cNvGrpSpPr/>
          <p:nvPr/>
        </p:nvGrpSpPr>
        <p:grpSpPr>
          <a:xfrm>
            <a:off x="5811154" y="2831354"/>
            <a:ext cx="1220255" cy="1014221"/>
            <a:chOff x="1279358" y="854401"/>
            <a:chExt cx="1875125" cy="1558519"/>
          </a:xfrm>
        </p:grpSpPr>
        <p:sp>
          <p:nvSpPr>
            <p:cNvPr id="4732" name="Google Shape;4732;p161"/>
            <p:cNvSpPr/>
            <p:nvPr/>
          </p:nvSpPr>
          <p:spPr>
            <a:xfrm>
              <a:off x="1446107" y="1031852"/>
              <a:ext cx="1495091" cy="1381068"/>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733" name="Google Shape;4733;p161"/>
            <p:cNvGrpSpPr/>
            <p:nvPr/>
          </p:nvGrpSpPr>
          <p:grpSpPr>
            <a:xfrm>
              <a:off x="1279358" y="1689274"/>
              <a:ext cx="546383" cy="545873"/>
              <a:chOff x="2926161" y="2550497"/>
              <a:chExt cx="302387" cy="302105"/>
            </a:xfrm>
          </p:grpSpPr>
          <p:sp>
            <p:nvSpPr>
              <p:cNvPr id="4734" name="Google Shape;473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5" name="Google Shape;473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6" name="Google Shape;4736;p161"/>
            <p:cNvGrpSpPr/>
            <p:nvPr/>
          </p:nvGrpSpPr>
          <p:grpSpPr>
            <a:xfrm>
              <a:off x="2608100" y="1681982"/>
              <a:ext cx="546383" cy="545873"/>
              <a:chOff x="2926161" y="2550497"/>
              <a:chExt cx="302387" cy="302105"/>
            </a:xfrm>
          </p:grpSpPr>
          <p:sp>
            <p:nvSpPr>
              <p:cNvPr id="4737" name="Google Shape;4737;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8" name="Google Shape;4738;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9" name="Google Shape;4739;p161"/>
            <p:cNvGrpSpPr/>
            <p:nvPr/>
          </p:nvGrpSpPr>
          <p:grpSpPr>
            <a:xfrm>
              <a:off x="1920467" y="854401"/>
              <a:ext cx="546383" cy="545873"/>
              <a:chOff x="2926161" y="2550497"/>
              <a:chExt cx="302387" cy="302105"/>
            </a:xfrm>
          </p:grpSpPr>
          <p:sp>
            <p:nvSpPr>
              <p:cNvPr id="4740" name="Google Shape;4740;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41" name="Google Shape;4741;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F9CA-5BA4-A111-6055-F55BAF94DAFE}"/>
              </a:ext>
            </a:extLst>
          </p:cNvPr>
          <p:cNvSpPr>
            <a:spLocks noGrp="1"/>
          </p:cNvSpPr>
          <p:nvPr>
            <p:ph type="title"/>
          </p:nvPr>
        </p:nvSpPr>
        <p:spPr/>
        <p:txBody>
          <a:bodyPr/>
          <a:lstStyle/>
          <a:p>
            <a:r>
              <a:rPr lang="en-US" dirty="0"/>
              <a:t>Best Practices</a:t>
            </a:r>
          </a:p>
        </p:txBody>
      </p:sp>
      <p:sp>
        <p:nvSpPr>
          <p:cNvPr id="4" name="Content Placeholder 3">
            <a:extLst>
              <a:ext uri="{FF2B5EF4-FFF2-40B4-BE49-F238E27FC236}">
                <a16:creationId xmlns:a16="http://schemas.microsoft.com/office/drawing/2014/main" id="{2FACCB55-EB23-8F90-8F6F-1EA69BAC8D4C}"/>
              </a:ext>
            </a:extLst>
          </p:cNvPr>
          <p:cNvSpPr>
            <a:spLocks noGrp="1"/>
          </p:cNvSpPr>
          <p:nvPr>
            <p:ph sz="quarter" idx="10"/>
          </p:nvPr>
        </p:nvSpPr>
        <p:spPr/>
        <p:txBody>
          <a:bodyPr/>
          <a:lstStyle/>
          <a:p>
            <a:r>
              <a:rPr lang="en-US" dirty="0"/>
              <a:t>Ingest data in real-time in any format</a:t>
            </a:r>
          </a:p>
          <a:p>
            <a:r>
              <a:rPr lang="en-US" dirty="0"/>
              <a:t>Use SQL to analyze data in real-time</a:t>
            </a:r>
          </a:p>
          <a:p>
            <a:r>
              <a:rPr lang="en-US" dirty="0"/>
              <a:t>Minimizing disk I/O by caching your data at scale</a:t>
            </a:r>
          </a:p>
          <a:p>
            <a:r>
              <a:rPr lang="en-US" dirty="0"/>
              <a:t>Use real-time data for multiple purposes</a:t>
            </a:r>
          </a:p>
          <a:p>
            <a:r>
              <a:rPr lang="en-US" dirty="0"/>
              <a:t>Focus on simplifying your code</a:t>
            </a:r>
          </a:p>
          <a:p>
            <a:r>
              <a:rPr lang="en-US" dirty="0"/>
              <a:t>Think if you need a zero downtime</a:t>
            </a:r>
          </a:p>
          <a:p>
            <a:r>
              <a:rPr lang="en-US" b="1" dirty="0">
                <a:solidFill>
                  <a:schemeClr val="accent1">
                    <a:lumMod val="60000"/>
                    <a:lumOff val="40000"/>
                  </a:schemeClr>
                </a:solidFill>
              </a:rPr>
              <a:t>Avoid the enemies (if you can)</a:t>
            </a:r>
          </a:p>
          <a:p>
            <a:endParaRPr lang="en-US" dirty="0"/>
          </a:p>
        </p:txBody>
      </p:sp>
    </p:spTree>
    <p:extLst>
      <p:ext uri="{BB962C8B-B14F-4D97-AF65-F5344CB8AC3E}">
        <p14:creationId xmlns:p14="http://schemas.microsoft.com/office/powerpoint/2010/main" val="2043913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3" name="Picture 2" descr="Qr code&#10;&#10;Description automatically generated">
            <a:extLst>
              <a:ext uri="{FF2B5EF4-FFF2-40B4-BE49-F238E27FC236}">
                <a16:creationId xmlns:a16="http://schemas.microsoft.com/office/drawing/2014/main" id="{81EE2341-92CE-A24E-377F-13460DCEE8DA}"/>
              </a:ext>
            </a:extLst>
          </p:cNvPr>
          <p:cNvPicPr>
            <a:picLocks noChangeAspect="1"/>
          </p:cNvPicPr>
          <p:nvPr/>
        </p:nvPicPr>
        <p:blipFill>
          <a:blip r:embed="rId2"/>
          <a:stretch>
            <a:fillRect/>
          </a:stretch>
        </p:blipFill>
        <p:spPr>
          <a:xfrm>
            <a:off x="2829451" y="667223"/>
            <a:ext cx="3485097" cy="4328491"/>
          </a:xfrm>
          <a:prstGeom prst="rect">
            <a:avLst/>
          </a:prstGeom>
        </p:spPr>
      </p:pic>
    </p:spTree>
    <p:extLst>
      <p:ext uri="{BB962C8B-B14F-4D97-AF65-F5344CB8AC3E}">
        <p14:creationId xmlns:p14="http://schemas.microsoft.com/office/powerpoint/2010/main" val="240814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B4FED-1EDF-9247-A521-C7757163C2E4}"/>
              </a:ext>
            </a:extLst>
          </p:cNvPr>
          <p:cNvSpPr>
            <a:spLocks noGrp="1"/>
          </p:cNvSpPr>
          <p:nvPr>
            <p:ph type="title"/>
          </p:nvPr>
        </p:nvSpPr>
        <p:spPr/>
        <p:txBody>
          <a:bodyPr/>
          <a:lstStyle/>
          <a:p>
            <a:r>
              <a:rPr lang="en-US" dirty="0"/>
              <a:t>Enemies of Stream Processing</a:t>
            </a:r>
          </a:p>
        </p:txBody>
      </p:sp>
      <p:sp>
        <p:nvSpPr>
          <p:cNvPr id="5" name="Content Placeholder 4">
            <a:extLst>
              <a:ext uri="{FF2B5EF4-FFF2-40B4-BE49-F238E27FC236}">
                <a16:creationId xmlns:a16="http://schemas.microsoft.com/office/drawing/2014/main" id="{A36EFAC4-CE03-414A-9E14-6BE559AB8705}"/>
              </a:ext>
            </a:extLst>
          </p:cNvPr>
          <p:cNvSpPr>
            <a:spLocks noGrp="1"/>
          </p:cNvSpPr>
          <p:nvPr>
            <p:ph sz="quarter" idx="10"/>
          </p:nvPr>
        </p:nvSpPr>
        <p:spPr>
          <a:xfrm>
            <a:off x="227013" y="924096"/>
            <a:ext cx="8688757" cy="3912599"/>
          </a:xfrm>
        </p:spPr>
        <p:txBody>
          <a:bodyPr/>
          <a:lstStyle/>
          <a:p>
            <a:r>
              <a:rPr lang="en-US" dirty="0"/>
              <a:t>Network Hops</a:t>
            </a:r>
          </a:p>
          <a:p>
            <a:r>
              <a:rPr lang="en-US" dirty="0"/>
              <a:t>Storage I/O</a:t>
            </a:r>
          </a:p>
          <a:p>
            <a:r>
              <a:rPr lang="en-US" dirty="0"/>
              <a:t>Processor – “Context Switching”</a:t>
            </a:r>
          </a:p>
          <a:p>
            <a:r>
              <a:rPr lang="en-US" dirty="0"/>
              <a:t>Excessive or Unnecessary “Staged”  Elements to Architecture</a:t>
            </a:r>
          </a:p>
          <a:p>
            <a:r>
              <a:rPr lang="en-US" dirty="0"/>
              <a:t>Data Enrichment Requiring Added Data Retrieval</a:t>
            </a:r>
          </a:p>
        </p:txBody>
      </p:sp>
    </p:spTree>
    <p:extLst>
      <p:ext uri="{BB962C8B-B14F-4D97-AF65-F5344CB8AC3E}">
        <p14:creationId xmlns:p14="http://schemas.microsoft.com/office/powerpoint/2010/main" val="3175321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42A2-7D9C-9308-3293-6F33A49DFAD4}"/>
              </a:ext>
            </a:extLst>
          </p:cNvPr>
          <p:cNvSpPr>
            <a:spLocks noGrp="1"/>
          </p:cNvSpPr>
          <p:nvPr>
            <p:ph type="title"/>
          </p:nvPr>
        </p:nvSpPr>
        <p:spPr/>
        <p:txBody>
          <a:bodyPr/>
          <a:lstStyle/>
          <a:p>
            <a:r>
              <a:rPr lang="en-GB" b="0" dirty="0"/>
              <a:t>What can Spring do?</a:t>
            </a:r>
            <a:br>
              <a:rPr lang="en-GB" b="0" dirty="0"/>
            </a:br>
            <a:br>
              <a:rPr lang="en-GB" dirty="0">
                <a:hlinkClick r:id="rId2"/>
              </a:rPr>
            </a:br>
            <a:endParaRPr lang="en-GB" dirty="0">
              <a:effectLst/>
            </a:endParaRPr>
          </a:p>
        </p:txBody>
      </p:sp>
      <p:pic>
        <p:nvPicPr>
          <p:cNvPr id="8" name="Content Placeholder 7" descr="Timeline&#10;&#10;Description automatically generated">
            <a:extLst>
              <a:ext uri="{FF2B5EF4-FFF2-40B4-BE49-F238E27FC236}">
                <a16:creationId xmlns:a16="http://schemas.microsoft.com/office/drawing/2014/main" id="{0C06CAFC-EDB9-ED76-C845-25321FDE38C1}"/>
              </a:ext>
            </a:extLst>
          </p:cNvPr>
          <p:cNvPicPr>
            <a:picLocks noGrp="1" noChangeAspect="1"/>
          </p:cNvPicPr>
          <p:nvPr>
            <p:ph sz="quarter" idx="10"/>
          </p:nvPr>
        </p:nvPicPr>
        <p:blipFill>
          <a:blip r:embed="rId3"/>
          <a:stretch>
            <a:fillRect/>
          </a:stretch>
        </p:blipFill>
        <p:spPr>
          <a:xfrm>
            <a:off x="1370180" y="844550"/>
            <a:ext cx="6402053" cy="3992563"/>
          </a:xfrm>
        </p:spPr>
      </p:pic>
    </p:spTree>
    <p:extLst>
      <p:ext uri="{BB962C8B-B14F-4D97-AF65-F5344CB8AC3E}">
        <p14:creationId xmlns:p14="http://schemas.microsoft.com/office/powerpoint/2010/main" val="4178162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09D4-688D-B2EF-10FA-DD635A01B642}"/>
              </a:ext>
            </a:extLst>
          </p:cNvPr>
          <p:cNvSpPr>
            <a:spLocks noGrp="1"/>
          </p:cNvSpPr>
          <p:nvPr>
            <p:ph type="title"/>
          </p:nvPr>
        </p:nvSpPr>
        <p:spPr/>
        <p:txBody>
          <a:bodyPr/>
          <a:lstStyle/>
          <a:p>
            <a:r>
              <a:rPr lang="en-US" dirty="0"/>
              <a:t>Microservice resilience with Spring Cloud</a:t>
            </a:r>
          </a:p>
        </p:txBody>
      </p:sp>
      <p:pic>
        <p:nvPicPr>
          <p:cNvPr id="6" name="Content Placeholder 5" descr="Diagram&#10;&#10;Description automatically generated">
            <a:extLst>
              <a:ext uri="{FF2B5EF4-FFF2-40B4-BE49-F238E27FC236}">
                <a16:creationId xmlns:a16="http://schemas.microsoft.com/office/drawing/2014/main" id="{D7951825-33FC-F193-6FED-012EC2D0A459}"/>
              </a:ext>
            </a:extLst>
          </p:cNvPr>
          <p:cNvPicPr>
            <a:picLocks noGrp="1" noChangeAspect="1"/>
          </p:cNvPicPr>
          <p:nvPr>
            <p:ph sz="quarter" idx="10"/>
          </p:nvPr>
        </p:nvPicPr>
        <p:blipFill>
          <a:blip r:embed="rId2"/>
          <a:stretch>
            <a:fillRect/>
          </a:stretch>
        </p:blipFill>
        <p:spPr>
          <a:xfrm>
            <a:off x="1513909" y="844550"/>
            <a:ext cx="6114594" cy="3992563"/>
          </a:xfrm>
        </p:spPr>
      </p:pic>
    </p:spTree>
    <p:extLst>
      <p:ext uri="{BB962C8B-B14F-4D97-AF65-F5344CB8AC3E}">
        <p14:creationId xmlns:p14="http://schemas.microsoft.com/office/powerpoint/2010/main" val="1502952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8E1D-9D70-0AE8-BD65-7C138701E47B}"/>
              </a:ext>
            </a:extLst>
          </p:cNvPr>
          <p:cNvSpPr>
            <a:spLocks noGrp="1"/>
          </p:cNvSpPr>
          <p:nvPr>
            <p:ph type="title"/>
          </p:nvPr>
        </p:nvSpPr>
        <p:spPr/>
        <p:txBody>
          <a:bodyPr/>
          <a:lstStyle/>
          <a:p>
            <a:r>
              <a:rPr lang="en-US" dirty="0"/>
              <a:t>Spring Quick start</a:t>
            </a:r>
          </a:p>
        </p:txBody>
      </p:sp>
      <p:pic>
        <p:nvPicPr>
          <p:cNvPr id="1026" name="Picture 2">
            <a:extLst>
              <a:ext uri="{FF2B5EF4-FFF2-40B4-BE49-F238E27FC236}">
                <a16:creationId xmlns:a16="http://schemas.microsoft.com/office/drawing/2014/main" id="{83EE03A2-2C8A-C549-B0FF-62B918580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025"/>
            <a:ext cx="9144000" cy="499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28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7E70-F669-8B30-26BA-BC541C2BEF09}"/>
              </a:ext>
            </a:extLst>
          </p:cNvPr>
          <p:cNvSpPr>
            <a:spLocks noGrp="1"/>
          </p:cNvSpPr>
          <p:nvPr>
            <p:ph type="title"/>
          </p:nvPr>
        </p:nvSpPr>
        <p:spPr/>
        <p:txBody>
          <a:bodyPr/>
          <a:lstStyle/>
          <a:p>
            <a:r>
              <a:rPr lang="en-US" dirty="0"/>
              <a:t>Add your code: http://localhost:8080/hello</a:t>
            </a:r>
          </a:p>
        </p:txBody>
      </p:sp>
      <p:pic>
        <p:nvPicPr>
          <p:cNvPr id="4" name="Picture 3" descr="Graphical user interface, text, application&#10;&#10;Description automatically generated">
            <a:extLst>
              <a:ext uri="{FF2B5EF4-FFF2-40B4-BE49-F238E27FC236}">
                <a16:creationId xmlns:a16="http://schemas.microsoft.com/office/drawing/2014/main" id="{C717A9E0-04A5-EE1F-BD68-0470C0236DBA}"/>
              </a:ext>
            </a:extLst>
          </p:cNvPr>
          <p:cNvPicPr>
            <a:picLocks noChangeAspect="1"/>
          </p:cNvPicPr>
          <p:nvPr/>
        </p:nvPicPr>
        <p:blipFill>
          <a:blip r:embed="rId2"/>
          <a:stretch>
            <a:fillRect/>
          </a:stretch>
        </p:blipFill>
        <p:spPr>
          <a:xfrm>
            <a:off x="685800" y="833659"/>
            <a:ext cx="7772400" cy="4002338"/>
          </a:xfrm>
          <a:prstGeom prst="rect">
            <a:avLst/>
          </a:prstGeom>
        </p:spPr>
      </p:pic>
    </p:spTree>
    <p:extLst>
      <p:ext uri="{BB962C8B-B14F-4D97-AF65-F5344CB8AC3E}">
        <p14:creationId xmlns:p14="http://schemas.microsoft.com/office/powerpoint/2010/main" val="4254623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Demos</a:t>
            </a:r>
            <a:endParaRPr lang="en-US" b="0" dirty="0">
              <a:hlinkClick r:id="rId3"/>
            </a:endParaRPr>
          </a:p>
        </p:txBody>
      </p:sp>
    </p:spTree>
    <p:extLst>
      <p:ext uri="{BB962C8B-B14F-4D97-AF65-F5344CB8AC3E}">
        <p14:creationId xmlns:p14="http://schemas.microsoft.com/office/powerpoint/2010/main" val="409392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623D-9203-EF40-836D-81C8C4733187}"/>
              </a:ext>
            </a:extLst>
          </p:cNvPr>
          <p:cNvSpPr>
            <a:spLocks noGrp="1"/>
          </p:cNvSpPr>
          <p:nvPr>
            <p:ph type="title"/>
          </p:nvPr>
        </p:nvSpPr>
        <p:spPr>
          <a:xfrm>
            <a:off x="227621" y="227622"/>
            <a:ext cx="8688758" cy="360088"/>
          </a:xfrm>
        </p:spPr>
        <p:txBody>
          <a:bodyPr anchor="t">
            <a:normAutofit/>
          </a:bodyPr>
          <a:lstStyle/>
          <a:p>
            <a:r>
              <a:rPr lang="en-US"/>
              <a:t>Give It a Try or Learn More</a:t>
            </a:r>
          </a:p>
        </p:txBody>
      </p:sp>
      <p:sp>
        <p:nvSpPr>
          <p:cNvPr id="8" name="Content Placeholder 2">
            <a:extLst>
              <a:ext uri="{FF2B5EF4-FFF2-40B4-BE49-F238E27FC236}">
                <a16:creationId xmlns:a16="http://schemas.microsoft.com/office/drawing/2014/main" id="{838F70B3-2410-D8DF-8741-4B092B1EECA4}"/>
              </a:ext>
            </a:extLst>
          </p:cNvPr>
          <p:cNvSpPr>
            <a:spLocks noGrp="1"/>
          </p:cNvSpPr>
          <p:nvPr>
            <p:ph sz="quarter" idx="10"/>
          </p:nvPr>
        </p:nvSpPr>
        <p:spPr>
          <a:xfrm>
            <a:off x="227013" y="666750"/>
            <a:ext cx="4270561" cy="4093515"/>
          </a:xfrm>
        </p:spPr>
        <p:txBody>
          <a:bodyPr/>
          <a:lstStyle/>
          <a:p>
            <a:r>
              <a:rPr lang="en-US" dirty="0">
                <a:solidFill>
                  <a:schemeClr val="bg1"/>
                </a:solidFill>
              </a:rPr>
              <a:t>Try Hazelcast </a:t>
            </a:r>
          </a:p>
          <a:p>
            <a:endParaRPr lang="en-US" dirty="0">
              <a:solidFill>
                <a:schemeClr val="bg1"/>
              </a:solidFill>
            </a:endParaRPr>
          </a:p>
          <a:p>
            <a:pPr marL="0" indent="0">
              <a:buNone/>
            </a:pPr>
            <a:r>
              <a:rPr lang="en-US" dirty="0">
                <a:solidFill>
                  <a:schemeClr val="bg1"/>
                </a:solidFill>
                <a:hlinkClick r:id="rId3">
                  <a:extLst>
                    <a:ext uri="{A12FA001-AC4F-418D-AE19-62706E023703}">
                      <ahyp:hlinkClr xmlns:ahyp="http://schemas.microsoft.com/office/drawing/2018/hyperlinkcolor" val="tx"/>
                    </a:ext>
                  </a:extLst>
                </a:hlinkClick>
              </a:rPr>
              <a:t>https://hazelcast.com/get-started/</a:t>
            </a: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hlinkClick r:id="rId4">
                  <a:extLst>
                    <a:ext uri="{A12FA001-AC4F-418D-AE19-62706E023703}">
                      <ahyp:hlinkClr xmlns:ahyp="http://schemas.microsoft.com/office/drawing/2018/hyperlinkcolor" val="tx"/>
                    </a:ext>
                  </a:extLst>
                </a:hlinkClick>
              </a:rPr>
              <a:t>https://hazelcast.com/products/viridian/</a:t>
            </a:r>
            <a:endParaRPr lang="en-US" dirty="0">
              <a:solidFill>
                <a:schemeClr val="bg1"/>
              </a:solidFill>
            </a:endParaRPr>
          </a:p>
          <a:p>
            <a:pPr marL="0"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09458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613B87-EC2C-8679-3B43-362C0919F415}"/>
              </a:ext>
            </a:extLst>
          </p:cNvPr>
          <p:cNvSpPr>
            <a:spLocks noGrp="1"/>
          </p:cNvSpPr>
          <p:nvPr>
            <p:ph type="title"/>
          </p:nvPr>
        </p:nvSpPr>
        <p:spPr>
          <a:xfrm>
            <a:off x="227621" y="227622"/>
            <a:ext cx="8688758" cy="360088"/>
          </a:xfrm>
        </p:spPr>
        <p:txBody>
          <a:bodyPr/>
          <a:lstStyle/>
          <a:p>
            <a:r>
              <a:rPr lang="en-US" dirty="0"/>
              <a:t>Join the Hazelcast Developer Community</a:t>
            </a:r>
          </a:p>
        </p:txBody>
      </p:sp>
      <p:sp>
        <p:nvSpPr>
          <p:cNvPr id="11" name="Content Placeholder 2">
            <a:extLst>
              <a:ext uri="{FF2B5EF4-FFF2-40B4-BE49-F238E27FC236}">
                <a16:creationId xmlns:a16="http://schemas.microsoft.com/office/drawing/2014/main" id="{11199EEA-0D17-6481-BAA2-FEB5559B65B8}"/>
              </a:ext>
            </a:extLst>
          </p:cNvPr>
          <p:cNvSpPr>
            <a:spLocks noGrp="1"/>
          </p:cNvSpPr>
          <p:nvPr>
            <p:ph sz="quarter" idx="10"/>
          </p:nvPr>
        </p:nvSpPr>
        <p:spPr>
          <a:xfrm>
            <a:off x="227013" y="666751"/>
            <a:ext cx="8688758" cy="4096512"/>
          </a:xfrm>
        </p:spPr>
        <p:txBody>
          <a:bodyPr/>
          <a:lstStyle/>
          <a:p>
            <a:r>
              <a:rPr lang="en-US" dirty="0">
                <a:solidFill>
                  <a:schemeClr val="bg1"/>
                </a:solidFill>
              </a:rPr>
              <a:t>Slack: Join the Hazelcast Community on slack to chat with users and developers of Hazelcast.</a:t>
            </a:r>
          </a:p>
          <a:p>
            <a:r>
              <a:rPr lang="en-US" dirty="0">
                <a:solidFill>
                  <a:schemeClr val="bg1"/>
                </a:solidFill>
              </a:rPr>
              <a:t>Local events: Speak at or meet the Hazelcast Local community </a:t>
            </a:r>
          </a:p>
          <a:p>
            <a:r>
              <a:rPr lang="en-US" dirty="0">
                <a:solidFill>
                  <a:schemeClr val="bg1"/>
                </a:solidFill>
              </a:rPr>
              <a:t>Twitch live streams: Live sessions, interviews, office hours</a:t>
            </a:r>
          </a:p>
          <a:p>
            <a:r>
              <a:rPr lang="en-US" dirty="0">
                <a:solidFill>
                  <a:schemeClr val="bg1"/>
                </a:solidFill>
              </a:rPr>
              <a:t>Community Blog: Write about your experience or read how other developers use Hazelcast</a:t>
            </a:r>
          </a:p>
          <a:p>
            <a:r>
              <a:rPr lang="en-US" b="1" dirty="0">
                <a:solidFill>
                  <a:schemeClr val="bg1"/>
                </a:solidFill>
              </a:rPr>
              <a:t>Hazelcast Heroes: </a:t>
            </a:r>
            <a:r>
              <a:rPr lang="en-US" dirty="0">
                <a:solidFill>
                  <a:schemeClr val="bg1"/>
                </a:solidFill>
              </a:rPr>
              <a:t>Become a Hazelcast Hero</a:t>
            </a:r>
            <a:r>
              <a:rPr lang="en-US" b="1" dirty="0">
                <a:solidFill>
                  <a:schemeClr val="bg1"/>
                </a:solidFill>
              </a:rPr>
              <a:t> </a:t>
            </a:r>
            <a:r>
              <a:rPr lang="en-US" dirty="0">
                <a:solidFill>
                  <a:schemeClr val="bg1"/>
                </a:solidFill>
              </a:rPr>
              <a:t>(or even a Hazelcast employee)</a:t>
            </a:r>
          </a:p>
          <a:p>
            <a:endParaRPr lang="en-US" b="1" dirty="0">
              <a:solidFill>
                <a:schemeClr val="bg1"/>
              </a:solidFill>
            </a:endParaRPr>
          </a:p>
          <a:p>
            <a:r>
              <a:rPr lang="en-US" dirty="0">
                <a:solidFill>
                  <a:schemeClr val="bg1"/>
                </a:solidFill>
              </a:rPr>
              <a:t>Email: </a:t>
            </a:r>
            <a:r>
              <a:rPr lang="en-US" dirty="0">
                <a:solidFill>
                  <a:schemeClr val="bg1"/>
                </a:solidFill>
                <a:hlinkClick r:id="rId2">
                  <a:extLst>
                    <a:ext uri="{A12FA001-AC4F-418D-AE19-62706E023703}">
                      <ahyp:hlinkClr xmlns:ahyp="http://schemas.microsoft.com/office/drawing/2018/hyperlinkcolor" val="tx"/>
                    </a:ext>
                  </a:extLst>
                </a:hlinkClick>
              </a:rPr>
              <a:t>developer-relations@hazelcast.com</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771730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4" name="Picture 3" descr="Qr code&#10;&#10;Description automatically generated">
            <a:extLst>
              <a:ext uri="{FF2B5EF4-FFF2-40B4-BE49-F238E27FC236}">
                <a16:creationId xmlns:a16="http://schemas.microsoft.com/office/drawing/2014/main" id="{D97E7983-F68F-4F96-2C78-77F333C3809C}"/>
              </a:ext>
            </a:extLst>
          </p:cNvPr>
          <p:cNvPicPr>
            <a:picLocks noChangeAspect="1"/>
          </p:cNvPicPr>
          <p:nvPr/>
        </p:nvPicPr>
        <p:blipFill>
          <a:blip r:embed="rId2"/>
          <a:stretch>
            <a:fillRect/>
          </a:stretch>
        </p:blipFill>
        <p:spPr>
          <a:xfrm>
            <a:off x="2779643" y="700373"/>
            <a:ext cx="3394126" cy="4215505"/>
          </a:xfrm>
          <a:prstGeom prst="rect">
            <a:avLst/>
          </a:prstGeom>
        </p:spPr>
      </p:pic>
    </p:spTree>
    <p:extLst>
      <p:ext uri="{BB962C8B-B14F-4D97-AF65-F5344CB8AC3E}">
        <p14:creationId xmlns:p14="http://schemas.microsoft.com/office/powerpoint/2010/main" val="3846851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Thank you!</a:t>
            </a:r>
            <a:br>
              <a:rPr lang="en-US" dirty="0"/>
            </a:br>
            <a:r>
              <a:rPr lang="en-US" dirty="0"/>
              <a:t>Q&amp;A</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12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50DD37-3165-E58B-C78F-E2D5CD3902E5}"/>
              </a:ext>
            </a:extLst>
          </p:cNvPr>
          <p:cNvSpPr>
            <a:spLocks noGrp="1"/>
          </p:cNvSpPr>
          <p:nvPr>
            <p:ph type="title"/>
          </p:nvPr>
        </p:nvSpPr>
        <p:spPr>
          <a:xfrm>
            <a:off x="227621" y="227622"/>
            <a:ext cx="8688758" cy="360088"/>
          </a:xfrm>
        </p:spPr>
        <p:txBody>
          <a:bodyPr anchor="t">
            <a:normAutofit/>
          </a:bodyPr>
          <a:lstStyle/>
          <a:p>
            <a:r>
              <a:rPr lang="en-US" dirty="0"/>
              <a:t>About me</a:t>
            </a:r>
          </a:p>
        </p:txBody>
      </p:sp>
      <p:sp>
        <p:nvSpPr>
          <p:cNvPr id="11" name="Content Placeholder 2">
            <a:extLst>
              <a:ext uri="{FF2B5EF4-FFF2-40B4-BE49-F238E27FC236}">
                <a16:creationId xmlns:a16="http://schemas.microsoft.com/office/drawing/2014/main" id="{BE350C4E-F575-A7AB-8AD7-D99AE8E0DDCE}"/>
              </a:ext>
            </a:extLst>
          </p:cNvPr>
          <p:cNvSpPr>
            <a:spLocks noGrp="1"/>
          </p:cNvSpPr>
          <p:nvPr>
            <p:ph sz="quarter" idx="10"/>
          </p:nvPr>
        </p:nvSpPr>
        <p:spPr>
          <a:xfrm>
            <a:off x="227013" y="666750"/>
            <a:ext cx="4270561" cy="4093515"/>
          </a:xfrm>
        </p:spPr>
        <p:txBody>
          <a:bodyPr>
            <a:normAutofit/>
          </a:bodyPr>
          <a:lstStyle/>
          <a:p>
            <a:pPr>
              <a:spcAft>
                <a:spcPts val="600"/>
              </a:spcAft>
            </a:pPr>
            <a:r>
              <a:rPr lang="en-US" dirty="0"/>
              <a:t>Fawaz Ghali</a:t>
            </a:r>
          </a:p>
          <a:p>
            <a:pPr>
              <a:spcAft>
                <a:spcPts val="600"/>
              </a:spcAft>
            </a:pPr>
            <a:r>
              <a:rPr lang="en-US" dirty="0"/>
              <a:t>Developer Advocate at Hazelcast</a:t>
            </a:r>
          </a:p>
          <a:p>
            <a:pPr>
              <a:spcAft>
                <a:spcPts val="600"/>
              </a:spcAft>
            </a:pPr>
            <a:r>
              <a:rPr lang="en-US" dirty="0"/>
              <a:t>Liverpool, UK</a:t>
            </a:r>
          </a:p>
          <a:p>
            <a:pPr>
              <a:spcAft>
                <a:spcPts val="600"/>
              </a:spcAft>
            </a:pPr>
            <a:r>
              <a:rPr lang="en-US" dirty="0"/>
              <a:t>+20 years of experience in the industry, research and academia</a:t>
            </a:r>
          </a:p>
          <a:p>
            <a:pPr>
              <a:spcAft>
                <a:spcPts val="600"/>
              </a:spcAft>
            </a:pPr>
            <a:r>
              <a:rPr lang="en-US" dirty="0"/>
              <a:t>PhD in Computer Science</a:t>
            </a:r>
          </a:p>
          <a:p>
            <a:pPr>
              <a:spcAft>
                <a:spcPts val="600"/>
              </a:spcAft>
            </a:pPr>
            <a:r>
              <a:rPr lang="en-US" dirty="0"/>
              <a:t>Sub 3 marathoner</a:t>
            </a:r>
          </a:p>
        </p:txBody>
      </p:sp>
      <p:pic>
        <p:nvPicPr>
          <p:cNvPr id="12" name="Content Placeholder 11" descr="A person wearing glasses&#10;&#10;Description automatically generated with low confidence">
            <a:extLst>
              <a:ext uri="{FF2B5EF4-FFF2-40B4-BE49-F238E27FC236}">
                <a16:creationId xmlns:a16="http://schemas.microsoft.com/office/drawing/2014/main" id="{841F4407-3FF8-477A-A480-5F0C59BFA3FB}"/>
              </a:ext>
            </a:extLst>
          </p:cNvPr>
          <p:cNvPicPr>
            <a:picLocks noGrp="1" noChangeAspect="1"/>
          </p:cNvPicPr>
          <p:nvPr>
            <p:ph sz="quarter" idx="11"/>
          </p:nvPr>
        </p:nvPicPr>
        <p:blipFill rotWithShape="1">
          <a:blip r:embed="rId3"/>
          <a:srcRect r="2" b="13973"/>
          <a:stretch/>
        </p:blipFill>
        <p:spPr>
          <a:xfrm>
            <a:off x="5426765" y="825777"/>
            <a:ext cx="2655337" cy="2545254"/>
          </a:xfrm>
          <a:noFill/>
        </p:spPr>
      </p:pic>
    </p:spTree>
    <p:extLst>
      <p:ext uri="{BB962C8B-B14F-4D97-AF65-F5344CB8AC3E}">
        <p14:creationId xmlns:p14="http://schemas.microsoft.com/office/powerpoint/2010/main" val="360025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5F-75D5-2FDD-6195-E8D0DF97A6E0}"/>
              </a:ext>
            </a:extLst>
          </p:cNvPr>
          <p:cNvSpPr>
            <a:spLocks noGrp="1"/>
          </p:cNvSpPr>
          <p:nvPr>
            <p:ph type="title"/>
          </p:nvPr>
        </p:nvSpPr>
        <p:spPr>
          <a:xfrm>
            <a:off x="227621" y="227622"/>
            <a:ext cx="8688758" cy="360088"/>
          </a:xfrm>
        </p:spPr>
        <p:txBody>
          <a:bodyPr anchor="t">
            <a:normAutofit/>
          </a:bodyPr>
          <a:lstStyle/>
          <a:p>
            <a:r>
              <a:rPr lang="en-US" dirty="0"/>
              <a:t>What is real-time?</a:t>
            </a:r>
          </a:p>
        </p:txBody>
      </p:sp>
      <p:sp>
        <p:nvSpPr>
          <p:cNvPr id="7" name="Content Placeholder 2">
            <a:extLst>
              <a:ext uri="{FF2B5EF4-FFF2-40B4-BE49-F238E27FC236}">
                <a16:creationId xmlns:a16="http://schemas.microsoft.com/office/drawing/2014/main" id="{A37661BF-8D20-FF64-B785-07BFC8950836}"/>
              </a:ext>
            </a:extLst>
          </p:cNvPr>
          <p:cNvSpPr>
            <a:spLocks noGrp="1"/>
          </p:cNvSpPr>
          <p:nvPr>
            <p:ph sz="quarter" idx="10"/>
          </p:nvPr>
        </p:nvSpPr>
        <p:spPr>
          <a:xfrm>
            <a:off x="227013" y="666751"/>
            <a:ext cx="8688758" cy="4096512"/>
          </a:xfrm>
        </p:spPr>
        <p:txBody>
          <a:bodyPr/>
          <a:lstStyle/>
          <a:p>
            <a:r>
              <a:rPr lang="en-US" b="1" dirty="0"/>
              <a:t>Nanoseconds</a:t>
            </a:r>
            <a:r>
              <a:rPr lang="en-US" dirty="0"/>
              <a:t>: A nanosecond (ns) is one billionth of a second.</a:t>
            </a:r>
          </a:p>
          <a:p>
            <a:r>
              <a:rPr lang="en-US" b="1" dirty="0"/>
              <a:t>Microseconds</a:t>
            </a:r>
            <a:r>
              <a:rPr lang="en-US" dirty="0"/>
              <a:t>: A microsecond (µs) is one-millionth of a second.</a:t>
            </a:r>
          </a:p>
          <a:p>
            <a:r>
              <a:rPr lang="en-US" b="1" dirty="0"/>
              <a:t>Milliseconds</a:t>
            </a:r>
            <a:r>
              <a:rPr lang="en-US" dirty="0"/>
              <a:t>: A millisecond (ms) is one one-thousandth of a second.</a:t>
            </a:r>
          </a:p>
          <a:p>
            <a:endParaRPr lang="en-US" dirty="0"/>
          </a:p>
          <a:p>
            <a:pPr marL="0" indent="0">
              <a:buNone/>
            </a:pPr>
            <a:r>
              <a:rPr lang="en-US" dirty="0"/>
              <a:t>Examples:</a:t>
            </a:r>
          </a:p>
          <a:p>
            <a:r>
              <a:rPr lang="en-US" dirty="0"/>
              <a:t>The camera flash illuminates for 1,000 microseconds, or 1 milliseconds.</a:t>
            </a:r>
          </a:p>
          <a:p>
            <a:r>
              <a:rPr lang="en-US" dirty="0"/>
              <a:t>Camera shutter speed for 4,000 microseconds or 4 milliseconds.</a:t>
            </a:r>
          </a:p>
          <a:p>
            <a:r>
              <a:rPr lang="en-US" dirty="0"/>
              <a:t>Avg. human eye blink takes 350 milliseconds (just over 1⁄3 second).</a:t>
            </a:r>
          </a:p>
          <a:p>
            <a:r>
              <a:rPr lang="en-US" dirty="0"/>
              <a:t>Avg human finger snap takes 150 milliseconds (just over 1⁄7 second).</a:t>
            </a:r>
          </a:p>
          <a:p>
            <a:r>
              <a:rPr lang="en-US" dirty="0"/>
              <a:t>Use-cases: microseconds to milliseconds, milliseconds to seconds</a:t>
            </a:r>
          </a:p>
          <a:p>
            <a:pPr lvl="1"/>
            <a:endParaRPr lang="en-US" dirty="0"/>
          </a:p>
        </p:txBody>
      </p:sp>
    </p:spTree>
    <p:extLst>
      <p:ext uri="{BB962C8B-B14F-4D97-AF65-F5344CB8AC3E}">
        <p14:creationId xmlns:p14="http://schemas.microsoft.com/office/powerpoint/2010/main" val="12826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0B7B-D208-0C5F-0DAD-02A36079A1D4}"/>
              </a:ext>
            </a:extLst>
          </p:cNvPr>
          <p:cNvSpPr>
            <a:spLocks noGrp="1"/>
          </p:cNvSpPr>
          <p:nvPr>
            <p:ph type="title"/>
          </p:nvPr>
        </p:nvSpPr>
        <p:spPr/>
        <p:txBody>
          <a:bodyPr/>
          <a:lstStyle/>
          <a:p>
            <a:r>
              <a:rPr lang="en-US" dirty="0"/>
              <a:t>Real-time is everywhere!</a:t>
            </a:r>
          </a:p>
        </p:txBody>
      </p:sp>
      <p:sp>
        <p:nvSpPr>
          <p:cNvPr id="4" name="Content Placeholder 3">
            <a:extLst>
              <a:ext uri="{FF2B5EF4-FFF2-40B4-BE49-F238E27FC236}">
                <a16:creationId xmlns:a16="http://schemas.microsoft.com/office/drawing/2014/main" id="{03F3D563-EBC5-9774-BF41-F252A1E2BF8B}"/>
              </a:ext>
            </a:extLst>
          </p:cNvPr>
          <p:cNvSpPr>
            <a:spLocks noGrp="1"/>
          </p:cNvSpPr>
          <p:nvPr>
            <p:ph sz="quarter" idx="10"/>
          </p:nvPr>
        </p:nvSpPr>
        <p:spPr/>
        <p:txBody>
          <a:bodyPr/>
          <a:lstStyle/>
          <a:p>
            <a:pPr lvl="0">
              <a:lnSpc>
                <a:spcPct val="100000"/>
              </a:lnSpc>
              <a:spcBef>
                <a:spcPts val="500"/>
              </a:spcBef>
              <a:buSzPct val="123552"/>
            </a:pPr>
            <a:r>
              <a:rPr lang="en-US" dirty="0">
                <a:solidFill>
                  <a:schemeClr val="accent1"/>
                </a:solidFill>
              </a:rPr>
              <a:t>While</a:t>
            </a:r>
            <a:r>
              <a:rPr lang="en-US" dirty="0"/>
              <a:t> the customer is banking</a:t>
            </a:r>
          </a:p>
          <a:p>
            <a:pPr lvl="0">
              <a:lnSpc>
                <a:spcPct val="100000"/>
              </a:lnSpc>
              <a:spcBef>
                <a:spcPts val="500"/>
              </a:spcBef>
              <a:buSzPct val="123552"/>
            </a:pPr>
            <a:r>
              <a:rPr lang="en-US" dirty="0">
                <a:solidFill>
                  <a:schemeClr val="accent1"/>
                </a:solidFill>
              </a:rPr>
              <a:t>When</a:t>
            </a:r>
            <a:r>
              <a:rPr lang="en-US" dirty="0"/>
              <a:t> the customer is shopping</a:t>
            </a:r>
          </a:p>
          <a:p>
            <a:pPr lvl="0">
              <a:lnSpc>
                <a:spcPct val="100000"/>
              </a:lnSpc>
              <a:spcBef>
                <a:spcPts val="500"/>
              </a:spcBef>
              <a:buSzPct val="123552"/>
            </a:pPr>
            <a:r>
              <a:rPr lang="en-US" dirty="0">
                <a:solidFill>
                  <a:schemeClr val="accent1"/>
                </a:solidFill>
              </a:rPr>
              <a:t>During</a:t>
            </a:r>
            <a:r>
              <a:rPr lang="en-US" dirty="0"/>
              <a:t> a fraudulent event</a:t>
            </a:r>
          </a:p>
          <a:p>
            <a:pPr lvl="0">
              <a:lnSpc>
                <a:spcPct val="100000"/>
              </a:lnSpc>
              <a:spcBef>
                <a:spcPts val="500"/>
              </a:spcBef>
              <a:buSzPct val="123552"/>
            </a:pPr>
            <a:r>
              <a:rPr lang="en-US" dirty="0">
                <a:solidFill>
                  <a:schemeClr val="accent1"/>
                </a:solidFill>
              </a:rPr>
              <a:t>When </a:t>
            </a:r>
            <a:r>
              <a:rPr lang="en-US" dirty="0"/>
              <a:t>a patient needs attention</a:t>
            </a:r>
          </a:p>
          <a:p>
            <a:pPr marL="0" indent="0">
              <a:buNone/>
            </a:pPr>
            <a:endParaRPr lang="en-US" dirty="0"/>
          </a:p>
        </p:txBody>
      </p:sp>
      <p:grpSp>
        <p:nvGrpSpPr>
          <p:cNvPr id="65" name="Google Shape;274;p103">
            <a:extLst>
              <a:ext uri="{FF2B5EF4-FFF2-40B4-BE49-F238E27FC236}">
                <a16:creationId xmlns:a16="http://schemas.microsoft.com/office/drawing/2014/main" id="{298BDBDF-DB70-E72D-7D18-B96E452436C7}"/>
              </a:ext>
            </a:extLst>
          </p:cNvPr>
          <p:cNvGrpSpPr/>
          <p:nvPr/>
        </p:nvGrpSpPr>
        <p:grpSpPr>
          <a:xfrm>
            <a:off x="3066182" y="1166448"/>
            <a:ext cx="4497768" cy="3215454"/>
            <a:chOff x="1170575" y="1061368"/>
            <a:chExt cx="5059836" cy="3617277"/>
          </a:xfrm>
        </p:grpSpPr>
        <p:pic>
          <p:nvPicPr>
            <p:cNvPr id="66" name="Google Shape;275;p103">
              <a:extLst>
                <a:ext uri="{FF2B5EF4-FFF2-40B4-BE49-F238E27FC236}">
                  <a16:creationId xmlns:a16="http://schemas.microsoft.com/office/drawing/2014/main" id="{84BE2DDC-C8C6-1A0E-8783-CE1F9E9CD26D}"/>
                </a:ext>
              </a:extLst>
            </p:cNvPr>
            <p:cNvPicPr preferRelativeResize="0"/>
            <p:nvPr/>
          </p:nvPicPr>
          <p:blipFill rotWithShape="1">
            <a:blip r:embed="rId2">
              <a:alphaModFix/>
            </a:blip>
            <a:srcRect/>
            <a:stretch/>
          </p:blipFill>
          <p:spPr>
            <a:xfrm>
              <a:off x="3280462" y="2682999"/>
              <a:ext cx="499411" cy="396272"/>
            </a:xfrm>
            <a:prstGeom prst="rect">
              <a:avLst/>
            </a:prstGeom>
            <a:noFill/>
            <a:ln>
              <a:noFill/>
            </a:ln>
          </p:spPr>
        </p:pic>
        <p:grpSp>
          <p:nvGrpSpPr>
            <p:cNvPr id="67" name="Google Shape;276;p103">
              <a:extLst>
                <a:ext uri="{FF2B5EF4-FFF2-40B4-BE49-F238E27FC236}">
                  <a16:creationId xmlns:a16="http://schemas.microsoft.com/office/drawing/2014/main" id="{3C9988BF-D3C1-1BF3-3FB7-7AD7288E0011}"/>
                </a:ext>
              </a:extLst>
            </p:cNvPr>
            <p:cNvGrpSpPr/>
            <p:nvPr/>
          </p:nvGrpSpPr>
          <p:grpSpPr>
            <a:xfrm>
              <a:off x="1420587" y="1291599"/>
              <a:ext cx="4809824" cy="3210326"/>
              <a:chOff x="1468772" y="1228987"/>
              <a:chExt cx="2683090" cy="2706910"/>
            </a:xfrm>
          </p:grpSpPr>
          <p:cxnSp>
            <p:nvCxnSpPr>
              <p:cNvPr id="76" name="Google Shape;277;p103">
                <a:extLst>
                  <a:ext uri="{FF2B5EF4-FFF2-40B4-BE49-F238E27FC236}">
                    <a16:creationId xmlns:a16="http://schemas.microsoft.com/office/drawing/2014/main" id="{FCADD47A-5FFC-F9C6-669D-9570280E7043}"/>
                  </a:ext>
                </a:extLst>
              </p:cNvPr>
              <p:cNvCxnSpPr/>
              <p:nvPr/>
            </p:nvCxnSpPr>
            <p:spPr>
              <a:xfrm rot="10800000">
                <a:off x="1470991" y="1228987"/>
                <a:ext cx="0" cy="2706910"/>
              </a:xfrm>
              <a:prstGeom prst="straightConnector1">
                <a:avLst/>
              </a:prstGeom>
              <a:noFill/>
              <a:ln w="28575" cap="flat" cmpd="sng">
                <a:solidFill>
                  <a:schemeClr val="lt1"/>
                </a:solidFill>
                <a:prstDash val="solid"/>
                <a:round/>
                <a:headEnd type="none" w="sm" len="sm"/>
                <a:tailEnd type="triangle" w="med" len="med"/>
              </a:ln>
            </p:spPr>
          </p:cxnSp>
          <p:cxnSp>
            <p:nvCxnSpPr>
              <p:cNvPr id="77" name="Google Shape;278;p103">
                <a:extLst>
                  <a:ext uri="{FF2B5EF4-FFF2-40B4-BE49-F238E27FC236}">
                    <a16:creationId xmlns:a16="http://schemas.microsoft.com/office/drawing/2014/main" id="{D6F243FB-A105-A021-1261-F0674B4B22B2}"/>
                  </a:ext>
                </a:extLst>
              </p:cNvPr>
              <p:cNvCxnSpPr/>
              <p:nvPr/>
            </p:nvCxnSpPr>
            <p:spPr>
              <a:xfrm rot="10800000" flipH="1">
                <a:off x="1468772" y="3916406"/>
                <a:ext cx="2683090" cy="1"/>
              </a:xfrm>
              <a:prstGeom prst="straightConnector1">
                <a:avLst/>
              </a:prstGeom>
              <a:noFill/>
              <a:ln w="28575" cap="flat" cmpd="sng">
                <a:solidFill>
                  <a:schemeClr val="lt1"/>
                </a:solidFill>
                <a:prstDash val="solid"/>
                <a:round/>
                <a:headEnd type="none" w="sm" len="sm"/>
                <a:tailEnd type="triangle" w="med" len="med"/>
              </a:ln>
            </p:spPr>
          </p:cxnSp>
        </p:grpSp>
        <p:grpSp>
          <p:nvGrpSpPr>
            <p:cNvPr id="68" name="Google Shape;279;p103">
              <a:extLst>
                <a:ext uri="{FF2B5EF4-FFF2-40B4-BE49-F238E27FC236}">
                  <a16:creationId xmlns:a16="http://schemas.microsoft.com/office/drawing/2014/main" id="{2FC7ED5D-F7CA-DBB8-1B9A-E5621BC111D2}"/>
                </a:ext>
              </a:extLst>
            </p:cNvPr>
            <p:cNvGrpSpPr/>
            <p:nvPr/>
          </p:nvGrpSpPr>
          <p:grpSpPr>
            <a:xfrm>
              <a:off x="1170575" y="2758020"/>
              <a:ext cx="3226866" cy="1920625"/>
              <a:chOff x="859101" y="1640837"/>
              <a:chExt cx="4803226" cy="2858871"/>
            </a:xfrm>
          </p:grpSpPr>
          <p:sp>
            <p:nvSpPr>
              <p:cNvPr id="73" name="Google Shape;280;p103">
                <a:extLst>
                  <a:ext uri="{FF2B5EF4-FFF2-40B4-BE49-F238E27FC236}">
                    <a16:creationId xmlns:a16="http://schemas.microsoft.com/office/drawing/2014/main" id="{113A8A49-EDB2-06BB-BF82-949632082C5C}"/>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4" name="Google Shape;281;p103">
                <a:extLst>
                  <a:ext uri="{FF2B5EF4-FFF2-40B4-BE49-F238E27FC236}">
                    <a16:creationId xmlns:a16="http://schemas.microsoft.com/office/drawing/2014/main" id="{26B43965-0EAF-8998-E948-A496416F0F04}"/>
                  </a:ext>
                </a:extLst>
              </p:cNvPr>
              <p:cNvCxnSpPr/>
              <p:nvPr/>
            </p:nvCxnSpPr>
            <p:spPr>
              <a:xfrm rot="10800000" flipH="1">
                <a:off x="2895736" y="2571750"/>
                <a:ext cx="726695" cy="1001228"/>
              </a:xfrm>
              <a:prstGeom prst="straightConnector1">
                <a:avLst/>
              </a:prstGeom>
              <a:noFill/>
              <a:ln w="28575" cap="flat" cmpd="sng">
                <a:solidFill>
                  <a:srgbClr val="A5A5A5"/>
                </a:solidFill>
                <a:prstDash val="solid"/>
                <a:round/>
                <a:headEnd type="none" w="sm" len="sm"/>
                <a:tailEnd type="none" w="sm" len="sm"/>
              </a:ln>
            </p:spPr>
          </p:cxnSp>
          <p:sp>
            <p:nvSpPr>
              <p:cNvPr id="75" name="Google Shape;282;p103">
                <a:extLst>
                  <a:ext uri="{FF2B5EF4-FFF2-40B4-BE49-F238E27FC236}">
                    <a16:creationId xmlns:a16="http://schemas.microsoft.com/office/drawing/2014/main" id="{7143F169-B386-9B67-C18B-4312718E7DA9}"/>
                  </a:ext>
                </a:extLst>
              </p:cNvPr>
              <p:cNvSpPr/>
              <p:nvPr/>
            </p:nvSpPr>
            <p:spPr>
              <a:xfrm flipH="1">
                <a:off x="3336018" y="2173399"/>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69" name="Google Shape;283;p103">
              <a:extLst>
                <a:ext uri="{FF2B5EF4-FFF2-40B4-BE49-F238E27FC236}">
                  <a16:creationId xmlns:a16="http://schemas.microsoft.com/office/drawing/2014/main" id="{8486F49D-253D-01C6-28EB-20488EDA92F2}"/>
                </a:ext>
              </a:extLst>
            </p:cNvPr>
            <p:cNvGrpSpPr/>
            <p:nvPr/>
          </p:nvGrpSpPr>
          <p:grpSpPr>
            <a:xfrm>
              <a:off x="2678331" y="1061368"/>
              <a:ext cx="3226866" cy="1920625"/>
              <a:chOff x="859101" y="1640837"/>
              <a:chExt cx="4803226" cy="2858871"/>
            </a:xfrm>
          </p:grpSpPr>
          <p:sp>
            <p:nvSpPr>
              <p:cNvPr id="70" name="Google Shape;284;p103">
                <a:extLst>
                  <a:ext uri="{FF2B5EF4-FFF2-40B4-BE49-F238E27FC236}">
                    <a16:creationId xmlns:a16="http://schemas.microsoft.com/office/drawing/2014/main" id="{47E01758-B4A5-2BC8-9CE2-594DAB4B863B}"/>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1" name="Google Shape;285;p103">
                <a:extLst>
                  <a:ext uri="{FF2B5EF4-FFF2-40B4-BE49-F238E27FC236}">
                    <a16:creationId xmlns:a16="http://schemas.microsoft.com/office/drawing/2014/main" id="{9422C397-4C8B-3266-803E-EDE66EB36725}"/>
                  </a:ext>
                </a:extLst>
              </p:cNvPr>
              <p:cNvCxnSpPr/>
              <p:nvPr/>
            </p:nvCxnSpPr>
            <p:spPr>
              <a:xfrm rot="10800000" flipH="1">
                <a:off x="2895736" y="2571750"/>
                <a:ext cx="726695" cy="1001228"/>
              </a:xfrm>
              <a:prstGeom prst="straightConnector1">
                <a:avLst/>
              </a:prstGeom>
              <a:noFill/>
              <a:ln w="28575" cap="flat" cmpd="sng">
                <a:solidFill>
                  <a:srgbClr val="8DFFFD"/>
                </a:solidFill>
                <a:prstDash val="solid"/>
                <a:round/>
                <a:headEnd type="none" w="sm" len="sm"/>
                <a:tailEnd type="none" w="sm" len="sm"/>
              </a:ln>
            </p:spPr>
          </p:cxnSp>
          <p:sp>
            <p:nvSpPr>
              <p:cNvPr id="72" name="Google Shape;286;p103">
                <a:extLst>
                  <a:ext uri="{FF2B5EF4-FFF2-40B4-BE49-F238E27FC236}">
                    <a16:creationId xmlns:a16="http://schemas.microsoft.com/office/drawing/2014/main" id="{1056CD16-ED6F-C395-8210-BC218319815C}"/>
                  </a:ext>
                </a:extLst>
              </p:cNvPr>
              <p:cNvSpPr/>
              <p:nvPr/>
            </p:nvSpPr>
            <p:spPr>
              <a:xfrm flipH="1">
                <a:off x="3336018" y="2173399"/>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sp>
        <p:nvSpPr>
          <p:cNvPr id="79" name="Google Shape;288;p103">
            <a:extLst>
              <a:ext uri="{FF2B5EF4-FFF2-40B4-BE49-F238E27FC236}">
                <a16:creationId xmlns:a16="http://schemas.microsoft.com/office/drawing/2014/main" id="{2649C35A-1577-9DEF-7FBD-836FB13F20D9}"/>
              </a:ext>
            </a:extLst>
          </p:cNvPr>
          <p:cNvSpPr txBox="1"/>
          <p:nvPr/>
        </p:nvSpPr>
        <p:spPr>
          <a:xfrm>
            <a:off x="3302505" y="4254577"/>
            <a:ext cx="42755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2010		2020		2030</a:t>
            </a:r>
            <a:endParaRPr sz="1400" b="0" i="0" u="none" strike="noStrike" cap="none">
              <a:solidFill>
                <a:srgbClr val="000000"/>
              </a:solidFill>
              <a:latin typeface="Arial"/>
              <a:ea typeface="Arial"/>
              <a:cs typeface="Arial"/>
              <a:sym typeface="Arial"/>
            </a:endParaRPr>
          </a:p>
        </p:txBody>
      </p:sp>
      <p:sp>
        <p:nvSpPr>
          <p:cNvPr id="80" name="Google Shape;289;p103">
            <a:extLst>
              <a:ext uri="{FF2B5EF4-FFF2-40B4-BE49-F238E27FC236}">
                <a16:creationId xmlns:a16="http://schemas.microsoft.com/office/drawing/2014/main" id="{0F580987-1A64-D8B0-AEEC-ECAFBB8B66E3}"/>
              </a:ext>
            </a:extLst>
          </p:cNvPr>
          <p:cNvSpPr txBox="1"/>
          <p:nvPr/>
        </p:nvSpPr>
        <p:spPr>
          <a:xfrm>
            <a:off x="3066181" y="1371104"/>
            <a:ext cx="912429"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2"/>
                </a:solidFill>
                <a:latin typeface="Arial"/>
                <a:ea typeface="Arial"/>
                <a:cs typeface="Arial"/>
                <a:sym typeface="Arial"/>
              </a:rPr>
              <a:t>Value</a:t>
            </a:r>
            <a:endParaRPr sz="1400" b="0" i="0" u="none" strike="noStrike" cap="none" dirty="0">
              <a:solidFill>
                <a:srgbClr val="000000"/>
              </a:solidFill>
              <a:latin typeface="Arial"/>
              <a:ea typeface="Arial"/>
              <a:cs typeface="Arial"/>
              <a:sym typeface="Arial"/>
            </a:endParaRPr>
          </a:p>
        </p:txBody>
      </p:sp>
      <p:sp>
        <p:nvSpPr>
          <p:cNvPr id="83" name="Google Shape;292;p103">
            <a:extLst>
              <a:ext uri="{FF2B5EF4-FFF2-40B4-BE49-F238E27FC236}">
                <a16:creationId xmlns:a16="http://schemas.microsoft.com/office/drawing/2014/main" id="{3ABCF888-9BF2-5487-3E50-209BC50262FE}"/>
              </a:ext>
            </a:extLst>
          </p:cNvPr>
          <p:cNvSpPr txBox="1"/>
          <p:nvPr/>
        </p:nvSpPr>
        <p:spPr>
          <a:xfrm>
            <a:off x="5917447" y="1998729"/>
            <a:ext cx="136928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sp>
        <p:nvSpPr>
          <p:cNvPr id="84" name="Google Shape;293;p103">
            <a:extLst>
              <a:ext uri="{FF2B5EF4-FFF2-40B4-BE49-F238E27FC236}">
                <a16:creationId xmlns:a16="http://schemas.microsoft.com/office/drawing/2014/main" id="{C7F6EED3-1A47-461C-A0FE-DDFCF40CE36D}"/>
              </a:ext>
            </a:extLst>
          </p:cNvPr>
          <p:cNvSpPr txBox="1"/>
          <p:nvPr/>
        </p:nvSpPr>
        <p:spPr>
          <a:xfrm>
            <a:off x="4653334" y="3435009"/>
            <a:ext cx="84029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A5A5A5"/>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7518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rmAutofit/>
          </a:bodyPr>
          <a:lstStyle/>
          <a:p>
            <a:pPr marL="0" lvl="0" indent="0" algn="l" rtl="0">
              <a:lnSpc>
                <a:spcPct val="90000"/>
              </a:lnSpc>
              <a:spcBef>
                <a:spcPts val="0"/>
              </a:spcBef>
              <a:spcAft>
                <a:spcPts val="0"/>
              </a:spcAft>
              <a:buSzPct val="55555"/>
              <a:buNone/>
            </a:pPr>
            <a:r>
              <a:rPr lang="en-US" dirty="0"/>
              <a:t>Fast vs Slow Data</a:t>
            </a:r>
            <a:endParaRPr dirty="0"/>
          </a:p>
        </p:txBody>
      </p:sp>
      <p:sp>
        <p:nvSpPr>
          <p:cNvPr id="407" name="Google Shape;407;p4"/>
          <p:cNvSpPr/>
          <p:nvPr/>
        </p:nvSpPr>
        <p:spPr>
          <a:xfrm>
            <a:off x="2298384"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4"/>
          <p:cNvSpPr/>
          <p:nvPr/>
        </p:nvSpPr>
        <p:spPr>
          <a:xfrm>
            <a:off x="3316839"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9" name="Google Shape;409;p4"/>
          <p:cNvSpPr/>
          <p:nvPr/>
        </p:nvSpPr>
        <p:spPr>
          <a:xfrm>
            <a:off x="4396054"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 name="Google Shape;410;p4"/>
          <p:cNvSpPr/>
          <p:nvPr/>
        </p:nvSpPr>
        <p:spPr>
          <a:xfrm>
            <a:off x="5311271"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1" name="Google Shape;411;p4"/>
          <p:cNvSpPr txBox="1"/>
          <p:nvPr/>
        </p:nvSpPr>
        <p:spPr>
          <a:xfrm>
            <a:off x="786298" y="2946238"/>
            <a:ext cx="1354859"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chemeClr val="accent1"/>
                </a:solidFill>
                <a:latin typeface="Arial"/>
                <a:ea typeface="Arial"/>
                <a:cs typeface="Arial"/>
                <a:sym typeface="Arial"/>
              </a:rPr>
              <a:t>Slow Data</a:t>
            </a:r>
            <a:endParaRPr/>
          </a:p>
        </p:txBody>
      </p:sp>
      <p:sp>
        <p:nvSpPr>
          <p:cNvPr id="412" name="Google Shape;412;p4"/>
          <p:cNvSpPr/>
          <p:nvPr/>
        </p:nvSpPr>
        <p:spPr>
          <a:xfrm>
            <a:off x="6202522" y="2905403"/>
            <a:ext cx="452284" cy="481780"/>
          </a:xfrm>
          <a:prstGeom prst="can">
            <a:avLst>
              <a:gd name="adj" fmla="val 25000"/>
            </a:avLst>
          </a:prstGeom>
          <a:noFill/>
          <a:ln w="25400"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 name="Google Shape;413;p4"/>
          <p:cNvSpPr/>
          <p:nvPr/>
        </p:nvSpPr>
        <p:spPr>
          <a:xfrm>
            <a:off x="7047474" y="2905403"/>
            <a:ext cx="452284" cy="481780"/>
          </a:xfrm>
          <a:prstGeom prst="can">
            <a:avLst>
              <a:gd name="adj" fmla="val 25000"/>
            </a:avLst>
          </a:prstGeom>
          <a:noFill/>
          <a:ln w="25400" cap="flat" cmpd="sng">
            <a:solidFill>
              <a:srgbClr val="7F7F7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4" name="Google Shape;414;p4"/>
          <p:cNvSpPr/>
          <p:nvPr/>
        </p:nvSpPr>
        <p:spPr>
          <a:xfrm>
            <a:off x="7880851" y="2905403"/>
            <a:ext cx="452284" cy="481780"/>
          </a:xfrm>
          <a:prstGeom prst="can">
            <a:avLst>
              <a:gd name="adj" fmla="val 25000"/>
            </a:avLst>
          </a:prstGeom>
          <a:noFill/>
          <a:ln w="25400"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4"/>
          <p:cNvSpPr txBox="1"/>
          <p:nvPr/>
        </p:nvSpPr>
        <p:spPr>
          <a:xfrm>
            <a:off x="815954" y="1722198"/>
            <a:ext cx="1295547"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chemeClr val="accent1"/>
                </a:solidFill>
                <a:latin typeface="Arial"/>
                <a:ea typeface="Arial"/>
                <a:cs typeface="Arial"/>
                <a:sym typeface="Arial"/>
              </a:rPr>
              <a:t>Fast Data</a:t>
            </a:r>
            <a:endParaRPr/>
          </a:p>
        </p:txBody>
      </p:sp>
      <p:sp>
        <p:nvSpPr>
          <p:cNvPr id="416" name="Google Shape;416;p4"/>
          <p:cNvSpPr/>
          <p:nvPr/>
        </p:nvSpPr>
        <p:spPr>
          <a:xfrm>
            <a:off x="3405167" y="1653243"/>
            <a:ext cx="3249639" cy="538018"/>
          </a:xfrm>
          <a:prstGeom prst="roundRect">
            <a:avLst>
              <a:gd name="adj" fmla="val 11495"/>
            </a:avLst>
          </a:prstGeom>
          <a:solidFill>
            <a:schemeClr val="dk1"/>
          </a:solidFill>
          <a:ln w="12700" cap="flat" cmpd="sng">
            <a:solidFill>
              <a:schemeClr val="accent1"/>
            </a:solidFill>
            <a:prstDash val="solid"/>
            <a:round/>
            <a:headEnd type="none" w="sm" len="sm"/>
            <a:tailEnd type="none" w="sm" len="sm"/>
          </a:ln>
          <a:effectLst>
            <a:outerShdw blurRad="304353" algn="ctr" rotWithShape="0">
              <a:schemeClr val="accent1">
                <a:alpha val="72941"/>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Arial"/>
                <a:ea typeface="Arial"/>
                <a:cs typeface="Arial"/>
                <a:sym typeface="Arial"/>
              </a:rPr>
              <a:t>Real-Time Data Platform</a:t>
            </a:r>
            <a:endParaRPr/>
          </a:p>
        </p:txBody>
      </p:sp>
      <p:cxnSp>
        <p:nvCxnSpPr>
          <p:cNvPr id="417" name="Google Shape;417;p4"/>
          <p:cNvCxnSpPr>
            <a:stCxn id="415" idx="3"/>
          </p:cNvCxnSpPr>
          <p:nvPr/>
        </p:nvCxnSpPr>
        <p:spPr>
          <a:xfrm>
            <a:off x="2111501" y="1922253"/>
            <a:ext cx="1285800" cy="0"/>
          </a:xfrm>
          <a:prstGeom prst="straightConnector1">
            <a:avLst/>
          </a:prstGeom>
          <a:noFill/>
          <a:ln w="28575" cap="flat" cmpd="sng">
            <a:solidFill>
              <a:srgbClr val="8DFFFD"/>
            </a:solidFill>
            <a:prstDash val="solid"/>
            <a:round/>
            <a:headEnd type="none" w="sm" len="sm"/>
            <a:tailEnd type="triangle" w="med" len="med"/>
          </a:ln>
        </p:spPr>
      </p:cxnSp>
      <p:sp>
        <p:nvSpPr>
          <p:cNvPr id="418" name="Google Shape;418;p4"/>
          <p:cNvSpPr/>
          <p:nvPr/>
        </p:nvSpPr>
        <p:spPr>
          <a:xfrm rot="5400000">
            <a:off x="4793278" y="251695"/>
            <a:ext cx="430133" cy="4729074"/>
          </a:xfrm>
          <a:prstGeom prst="leftBrace">
            <a:avLst>
              <a:gd name="adj1" fmla="val 8333"/>
              <a:gd name="adj2" fmla="val 50000"/>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19" name="Google Shape;419;p4"/>
          <p:cNvSpPr txBox="1"/>
          <p:nvPr/>
        </p:nvSpPr>
        <p:spPr>
          <a:xfrm>
            <a:off x="2503781" y="3886201"/>
            <a:ext cx="5377070" cy="1029678"/>
          </a:xfrm>
          <a:prstGeom prst="rect">
            <a:avLst/>
          </a:prstGeom>
          <a:noFill/>
          <a:ln>
            <a:noFill/>
          </a:ln>
        </p:spPr>
        <p:txBody>
          <a:bodyPr spcFirstLastPara="1" wrap="square" lIns="91425" tIns="45700" rIns="91425" bIns="45700" anchor="t" anchorCtr="0">
            <a:normAutofit lnSpcReduction="10000"/>
          </a:bodyPr>
          <a:lstStyle/>
          <a:p>
            <a:pPr marL="230188" marR="0" lvl="0" indent="-222250" algn="l" rtl="0">
              <a:lnSpc>
                <a:spcPct val="100000"/>
              </a:lnSpc>
              <a:spcBef>
                <a:spcPts val="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Unify all data types</a:t>
            </a:r>
            <a:endParaRPr/>
          </a:p>
          <a:p>
            <a:pPr marL="230188" marR="0" lvl="0" indent="-222250" algn="l" rtl="0">
              <a:lnSpc>
                <a:spcPct val="100000"/>
              </a:lnSpc>
              <a:spcBef>
                <a:spcPts val="50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Instantaneous performance</a:t>
            </a:r>
            <a:endParaRPr/>
          </a:p>
          <a:p>
            <a:pPr marL="230188" marR="0" lvl="0" indent="-222250" algn="l" rtl="0">
              <a:lnSpc>
                <a:spcPct val="100000"/>
              </a:lnSpc>
              <a:spcBef>
                <a:spcPts val="50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Developer simplicity</a:t>
            </a:r>
            <a:endParaRPr/>
          </a:p>
        </p:txBody>
      </p:sp>
    </p:spTree>
    <p:extLst>
      <p:ext uri="{BB962C8B-B14F-4D97-AF65-F5344CB8AC3E}">
        <p14:creationId xmlns:p14="http://schemas.microsoft.com/office/powerpoint/2010/main" val="266005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55555"/>
              <a:buNone/>
            </a:pPr>
            <a:r>
              <a:rPr lang="en-US" dirty="0"/>
              <a:t>Real-Time Data vs Waiting time</a:t>
            </a:r>
            <a:endParaRPr dirty="0"/>
          </a:p>
        </p:txBody>
      </p:sp>
      <p:cxnSp>
        <p:nvCxnSpPr>
          <p:cNvPr id="683" name="Google Shape;683;p5"/>
          <p:cNvCxnSpPr/>
          <p:nvPr/>
        </p:nvCxnSpPr>
        <p:spPr>
          <a:xfrm>
            <a:off x="1963436" y="4877653"/>
            <a:ext cx="5630772" cy="0"/>
          </a:xfrm>
          <a:prstGeom prst="straightConnector1">
            <a:avLst/>
          </a:prstGeom>
          <a:noFill/>
          <a:ln w="76200" cap="flat" cmpd="sng">
            <a:solidFill>
              <a:schemeClr val="lt1"/>
            </a:solidFill>
            <a:prstDash val="solid"/>
            <a:round/>
            <a:headEnd type="none" w="sm" len="sm"/>
            <a:tailEnd type="triangle" w="med" len="med"/>
          </a:ln>
        </p:spPr>
      </p:cxnSp>
      <p:sp>
        <p:nvSpPr>
          <p:cNvPr id="684" name="Google Shape;684;p5"/>
          <p:cNvSpPr txBox="1"/>
          <p:nvPr/>
        </p:nvSpPr>
        <p:spPr>
          <a:xfrm>
            <a:off x="4326577" y="4883342"/>
            <a:ext cx="173847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lt1"/>
                </a:solidFill>
                <a:latin typeface="Arial"/>
                <a:ea typeface="Arial"/>
                <a:cs typeface="Arial"/>
                <a:sym typeface="Arial"/>
              </a:rPr>
              <a:t>Waiting Time…</a:t>
            </a:r>
            <a:endParaRPr/>
          </a:p>
        </p:txBody>
      </p:sp>
      <p:grpSp>
        <p:nvGrpSpPr>
          <p:cNvPr id="686" name="Google Shape;686;p5"/>
          <p:cNvGrpSpPr/>
          <p:nvPr/>
        </p:nvGrpSpPr>
        <p:grpSpPr>
          <a:xfrm>
            <a:off x="385460" y="2885345"/>
            <a:ext cx="1577976" cy="1749622"/>
            <a:chOff x="385460" y="2885345"/>
            <a:chExt cx="1577976" cy="1749622"/>
          </a:xfrm>
        </p:grpSpPr>
        <p:grpSp>
          <p:nvGrpSpPr>
            <p:cNvPr id="687" name="Google Shape;687;p5"/>
            <p:cNvGrpSpPr/>
            <p:nvPr/>
          </p:nvGrpSpPr>
          <p:grpSpPr>
            <a:xfrm>
              <a:off x="1317807" y="2885345"/>
              <a:ext cx="645629" cy="800207"/>
              <a:chOff x="1289496" y="973324"/>
              <a:chExt cx="645629" cy="800207"/>
            </a:xfrm>
          </p:grpSpPr>
          <p:sp>
            <p:nvSpPr>
              <p:cNvPr id="688" name="Google Shape;688;p5"/>
              <p:cNvSpPr/>
              <p:nvPr/>
            </p:nvSpPr>
            <p:spPr>
              <a:xfrm>
                <a:off x="1289496" y="973324"/>
                <a:ext cx="645629" cy="462515"/>
              </a:xfrm>
              <a:prstGeom prst="flowChartMagneticDisk">
                <a:avLst/>
              </a:prstGeom>
              <a:solidFill>
                <a:srgbClr val="595959"/>
              </a:solidFill>
              <a:ln w="22225" cap="flat" cmpd="sng">
                <a:solidFill>
                  <a:schemeClr val="dk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689" name="Google Shape;689;p5"/>
              <p:cNvSpPr/>
              <p:nvPr/>
            </p:nvSpPr>
            <p:spPr>
              <a:xfrm rot="5400000">
                <a:off x="1456212" y="1294618"/>
                <a:ext cx="312198" cy="645628"/>
              </a:xfrm>
              <a:prstGeom prst="flowChartMagneticDisk">
                <a:avLst/>
              </a:prstGeom>
              <a:solidFill>
                <a:srgbClr val="595959"/>
              </a:solidFill>
              <a:ln w="22225" cap="flat" cmpd="sng">
                <a:solidFill>
                  <a:schemeClr val="dk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grpSp>
        <p:sp>
          <p:nvSpPr>
            <p:cNvPr id="690" name="Google Shape;690;p5"/>
            <p:cNvSpPr txBox="1"/>
            <p:nvPr/>
          </p:nvSpPr>
          <p:spPr>
            <a:xfrm>
              <a:off x="385460" y="3148747"/>
              <a:ext cx="10898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Sources</a:t>
              </a: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rot="5400000">
              <a:off x="1201236" y="3200346"/>
              <a:ext cx="214004" cy="1310395"/>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692" name="Google Shape;692;p5"/>
            <p:cNvGrpSpPr/>
            <p:nvPr/>
          </p:nvGrpSpPr>
          <p:grpSpPr>
            <a:xfrm>
              <a:off x="853954" y="4014223"/>
              <a:ext cx="910743" cy="620744"/>
              <a:chOff x="1416473" y="4475555"/>
              <a:chExt cx="910743" cy="620744"/>
            </a:xfrm>
          </p:grpSpPr>
          <p:sp>
            <p:nvSpPr>
              <p:cNvPr id="693" name="Google Shape;693;p5"/>
              <p:cNvSpPr/>
              <p:nvPr/>
            </p:nvSpPr>
            <p:spPr>
              <a:xfrm>
                <a:off x="1416473" y="4475555"/>
                <a:ext cx="910743" cy="62074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4" name="Google Shape;694;p5" descr="Image result for kafka logo"/>
              <p:cNvPicPr preferRelativeResize="0"/>
              <p:nvPr/>
            </p:nvPicPr>
            <p:blipFill rotWithShape="1">
              <a:blip r:embed="rId3">
                <a:alphaModFix/>
              </a:blip>
              <a:srcRect t="27995" b="24793"/>
              <a:stretch/>
            </p:blipFill>
            <p:spPr>
              <a:xfrm>
                <a:off x="1448884" y="4506109"/>
                <a:ext cx="834077" cy="393769"/>
              </a:xfrm>
              <a:prstGeom prst="rect">
                <a:avLst/>
              </a:prstGeom>
              <a:noFill/>
              <a:ln>
                <a:noFill/>
              </a:ln>
            </p:spPr>
          </p:pic>
          <p:pic>
            <p:nvPicPr>
              <p:cNvPr id="695" name="Google Shape;695;p5" descr="Apache Pulsar"/>
              <p:cNvPicPr preferRelativeResize="0"/>
              <p:nvPr/>
            </p:nvPicPr>
            <p:blipFill rotWithShape="1">
              <a:blip r:embed="rId4">
                <a:alphaModFix/>
              </a:blip>
              <a:srcRect/>
              <a:stretch/>
            </p:blipFill>
            <p:spPr>
              <a:xfrm>
                <a:off x="1495560" y="4902151"/>
                <a:ext cx="758742" cy="146997"/>
              </a:xfrm>
              <a:prstGeom prst="rect">
                <a:avLst/>
              </a:prstGeom>
              <a:noFill/>
              <a:ln>
                <a:noFill/>
              </a:ln>
            </p:spPr>
          </p:pic>
        </p:grpSp>
      </p:grpSp>
      <p:sp>
        <p:nvSpPr>
          <p:cNvPr id="696" name="Google Shape;696;p5"/>
          <p:cNvSpPr/>
          <p:nvPr/>
        </p:nvSpPr>
        <p:spPr>
          <a:xfrm>
            <a:off x="107092" y="4695639"/>
            <a:ext cx="1421737" cy="44786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97" name="Google Shape;697;p5"/>
          <p:cNvGrpSpPr/>
          <p:nvPr/>
        </p:nvGrpSpPr>
        <p:grpSpPr>
          <a:xfrm>
            <a:off x="1528829" y="844120"/>
            <a:ext cx="3916142" cy="1238463"/>
            <a:chOff x="1528829" y="844120"/>
            <a:chExt cx="3916142" cy="1238463"/>
          </a:xfrm>
        </p:grpSpPr>
        <p:cxnSp>
          <p:nvCxnSpPr>
            <p:cNvPr id="698" name="Google Shape;698;p5"/>
            <p:cNvCxnSpPr/>
            <p:nvPr/>
          </p:nvCxnSpPr>
          <p:spPr>
            <a:xfrm>
              <a:off x="3251197" y="1136913"/>
              <a:ext cx="492512" cy="0"/>
            </a:xfrm>
            <a:prstGeom prst="straightConnector1">
              <a:avLst/>
            </a:prstGeom>
            <a:noFill/>
            <a:ln w="25400" cap="flat" cmpd="sng">
              <a:solidFill>
                <a:srgbClr val="8DFFFD"/>
              </a:solidFill>
              <a:prstDash val="solid"/>
              <a:round/>
              <a:headEnd type="none" w="sm" len="sm"/>
              <a:tailEnd type="triangle" w="med" len="med"/>
            </a:ln>
          </p:spPr>
        </p:cxnSp>
        <p:sp>
          <p:nvSpPr>
            <p:cNvPr id="699" name="Google Shape;699;p5"/>
            <p:cNvSpPr txBox="1"/>
            <p:nvPr/>
          </p:nvSpPr>
          <p:spPr>
            <a:xfrm>
              <a:off x="3701365" y="844120"/>
              <a:ext cx="174360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1" i="0" u="none" strike="noStrike" cap="none">
                  <a:solidFill>
                    <a:schemeClr val="lt1"/>
                  </a:solidFill>
                  <a:latin typeface="Arial"/>
                  <a:ea typeface="Arial"/>
                  <a:cs typeface="Arial"/>
                  <a:sym typeface="Arial"/>
                </a:rPr>
                <a:t>Automated Action</a:t>
              </a:r>
              <a:endParaRPr/>
            </a:p>
            <a:p>
              <a:pPr marL="0" marR="0" lvl="0" indent="0" algn="l" rtl="0">
                <a:lnSpc>
                  <a:spcPct val="100000"/>
                </a:lnSpc>
                <a:spcBef>
                  <a:spcPts val="0"/>
                </a:spcBef>
                <a:spcAft>
                  <a:spcPts val="0"/>
                </a:spcAft>
                <a:buClr>
                  <a:srgbClr val="000000"/>
                </a:buClr>
                <a:buSzPts val="1200"/>
                <a:buFont typeface="Arial"/>
                <a:buNone/>
              </a:pPr>
              <a:r>
                <a:rPr lang="en-US" sz="1000" b="1" i="0" u="none" strike="noStrike" cap="none">
                  <a:solidFill>
                    <a:schemeClr val="lt1"/>
                  </a:solidFill>
                  <a:latin typeface="Arial"/>
                  <a:ea typeface="Arial"/>
                  <a:cs typeface="Arial"/>
                  <a:sym typeface="Arial"/>
                </a:rPr>
                <a:t>(Recommendations, Alerts, Offers, etc.)</a:t>
              </a:r>
              <a:endParaRPr sz="1050" b="0" i="0" u="none" strike="noStrike" cap="none">
                <a:solidFill>
                  <a:srgbClr val="000000"/>
                </a:solidFill>
                <a:latin typeface="Arial"/>
                <a:ea typeface="Arial"/>
                <a:cs typeface="Arial"/>
                <a:sym typeface="Arial"/>
              </a:endParaRPr>
            </a:p>
          </p:txBody>
        </p:sp>
        <p:cxnSp>
          <p:nvCxnSpPr>
            <p:cNvPr id="700" name="Google Shape;700;p5"/>
            <p:cNvCxnSpPr/>
            <p:nvPr/>
          </p:nvCxnSpPr>
          <p:spPr>
            <a:xfrm>
              <a:off x="3251197" y="1734063"/>
              <a:ext cx="492512" cy="0"/>
            </a:xfrm>
            <a:prstGeom prst="straightConnector1">
              <a:avLst/>
            </a:prstGeom>
            <a:noFill/>
            <a:ln w="25400" cap="flat" cmpd="sng">
              <a:solidFill>
                <a:srgbClr val="8DFFFD"/>
              </a:solidFill>
              <a:prstDash val="solid"/>
              <a:round/>
              <a:headEnd type="triangle" w="med" len="med"/>
              <a:tailEnd type="triangle" w="med" len="med"/>
            </a:ln>
          </p:spPr>
        </p:cxnSp>
        <p:sp>
          <p:nvSpPr>
            <p:cNvPr id="701" name="Google Shape;701;p5"/>
            <p:cNvSpPr/>
            <p:nvPr/>
          </p:nvSpPr>
          <p:spPr>
            <a:xfrm>
              <a:off x="1528829" y="1024739"/>
              <a:ext cx="1715189" cy="1057844"/>
            </a:xfrm>
            <a:prstGeom prst="roundRect">
              <a:avLst>
                <a:gd name="adj" fmla="val 10206"/>
              </a:avLst>
            </a:prstGeom>
            <a:solidFill>
              <a:schemeClr val="dk1"/>
            </a:solidFill>
            <a:ln w="19050" cap="flat" cmpd="sng">
              <a:solidFill>
                <a:schemeClr val="accent1"/>
              </a:solidFill>
              <a:prstDash val="solid"/>
              <a:round/>
              <a:headEnd type="none" w="sm" len="sm"/>
              <a:tailEnd type="none" w="sm" len="sm"/>
            </a:ln>
            <a:effectLst>
              <a:outerShdw blurRad="215900" algn="ctr" rotWithShape="0">
                <a:schemeClr val="accent1">
                  <a:alpha val="89019"/>
                </a:schemeClr>
              </a:outerShdw>
            </a:effectLst>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1"/>
                </a:solidFill>
                <a:latin typeface="Arial"/>
                <a:ea typeface="Arial"/>
                <a:cs typeface="Arial"/>
                <a:sym typeface="Arial"/>
              </a:endParaRPr>
            </a:p>
          </p:txBody>
        </p:sp>
        <p:sp>
          <p:nvSpPr>
            <p:cNvPr id="702" name="Google Shape;702;p5"/>
            <p:cNvSpPr txBox="1"/>
            <p:nvPr/>
          </p:nvSpPr>
          <p:spPr>
            <a:xfrm>
              <a:off x="1569498" y="1017257"/>
              <a:ext cx="17132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Hazelcast Platform</a:t>
              </a:r>
              <a:endParaRPr/>
            </a:p>
          </p:txBody>
        </p:sp>
        <p:sp>
          <p:nvSpPr>
            <p:cNvPr id="703" name="Google Shape;703;p5"/>
            <p:cNvSpPr txBox="1"/>
            <p:nvPr/>
          </p:nvSpPr>
          <p:spPr>
            <a:xfrm>
              <a:off x="1575610" y="1215352"/>
              <a:ext cx="1601445" cy="86177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Stream processing</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In-memory data store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ML inference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Data preparation</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End-user analytics</a:t>
              </a:r>
              <a:endParaRPr/>
            </a:p>
          </p:txBody>
        </p:sp>
        <p:sp>
          <p:nvSpPr>
            <p:cNvPr id="704" name="Google Shape;704;p5"/>
            <p:cNvSpPr/>
            <p:nvPr/>
          </p:nvSpPr>
          <p:spPr>
            <a:xfrm>
              <a:off x="3768654" y="1392474"/>
              <a:ext cx="685278" cy="685278"/>
            </a:xfrm>
            <a:prstGeom prst="ellipse">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FFFFFF"/>
                  </a:solidFill>
                  <a:latin typeface="Arial"/>
                  <a:ea typeface="Arial"/>
                  <a:cs typeface="Arial"/>
                  <a:sym typeface="Arial"/>
                </a:rPr>
                <a:t>End Users</a:t>
              </a:r>
              <a:endParaRPr/>
            </a:p>
          </p:txBody>
        </p:sp>
      </p:grpSp>
      <p:grpSp>
        <p:nvGrpSpPr>
          <p:cNvPr id="705" name="Google Shape;705;p5"/>
          <p:cNvGrpSpPr/>
          <p:nvPr/>
        </p:nvGrpSpPr>
        <p:grpSpPr>
          <a:xfrm>
            <a:off x="2004146" y="2662996"/>
            <a:ext cx="3394437" cy="2060217"/>
            <a:chOff x="2004146" y="2662996"/>
            <a:chExt cx="3394437" cy="2060217"/>
          </a:xfrm>
        </p:grpSpPr>
        <p:sp>
          <p:nvSpPr>
            <p:cNvPr id="706" name="Google Shape;706;p5"/>
            <p:cNvSpPr/>
            <p:nvPr/>
          </p:nvSpPr>
          <p:spPr>
            <a:xfrm rot="5400000">
              <a:off x="3791337" y="2610089"/>
              <a:ext cx="214004" cy="2485311"/>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707" name="Google Shape;707;p5"/>
            <p:cNvGrpSpPr/>
            <p:nvPr/>
          </p:nvGrpSpPr>
          <p:grpSpPr>
            <a:xfrm>
              <a:off x="3251396" y="4023458"/>
              <a:ext cx="1303398" cy="699755"/>
              <a:chOff x="3325538" y="3998744"/>
              <a:chExt cx="1303398" cy="699755"/>
            </a:xfrm>
          </p:grpSpPr>
          <p:sp>
            <p:nvSpPr>
              <p:cNvPr id="708" name="Google Shape;708;p5"/>
              <p:cNvSpPr/>
              <p:nvPr/>
            </p:nvSpPr>
            <p:spPr>
              <a:xfrm>
                <a:off x="3325538" y="3998744"/>
                <a:ext cx="1303398" cy="69975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9" name="Google Shape;709;p5" descr="Databricks - Wikipedia"/>
              <p:cNvPicPr preferRelativeResize="0"/>
              <p:nvPr/>
            </p:nvPicPr>
            <p:blipFill rotWithShape="1">
              <a:blip r:embed="rId5">
                <a:alphaModFix/>
              </a:blip>
              <a:srcRect/>
              <a:stretch/>
            </p:blipFill>
            <p:spPr>
              <a:xfrm>
                <a:off x="3495851" y="4216765"/>
                <a:ext cx="910743" cy="478874"/>
              </a:xfrm>
              <a:prstGeom prst="rect">
                <a:avLst/>
              </a:prstGeom>
              <a:noFill/>
              <a:ln>
                <a:noFill/>
              </a:ln>
            </p:spPr>
          </p:pic>
          <p:pic>
            <p:nvPicPr>
              <p:cNvPr id="710" name="Google Shape;710;p5" descr="Confluent Deepens Strategic Partnership with Microsoft to Accelerate Data  Infrastructure Modernization in the Cloud | Business Wire"/>
              <p:cNvPicPr preferRelativeResize="0"/>
              <p:nvPr/>
            </p:nvPicPr>
            <p:blipFill rotWithShape="1">
              <a:blip r:embed="rId6">
                <a:alphaModFix/>
              </a:blip>
              <a:srcRect t="29218" b="28262"/>
              <a:stretch/>
            </p:blipFill>
            <p:spPr>
              <a:xfrm>
                <a:off x="3454555" y="4002432"/>
                <a:ext cx="1009809" cy="214685"/>
              </a:xfrm>
              <a:prstGeom prst="rect">
                <a:avLst/>
              </a:prstGeom>
              <a:noFill/>
              <a:ln>
                <a:noFill/>
              </a:ln>
            </p:spPr>
          </p:pic>
        </p:grpSp>
        <p:cxnSp>
          <p:nvCxnSpPr>
            <p:cNvPr id="711" name="Google Shape;711;p5"/>
            <p:cNvCxnSpPr/>
            <p:nvPr/>
          </p:nvCxnSpPr>
          <p:spPr>
            <a:xfrm>
              <a:off x="2004146" y="3385756"/>
              <a:ext cx="3394437" cy="3090"/>
            </a:xfrm>
            <a:prstGeom prst="straightConnector1">
              <a:avLst/>
            </a:prstGeom>
            <a:solidFill>
              <a:srgbClr val="E4DDFF"/>
            </a:solidFill>
            <a:ln w="25400" cap="flat" cmpd="sng">
              <a:solidFill>
                <a:schemeClr val="lt1"/>
              </a:solidFill>
              <a:prstDash val="solid"/>
              <a:round/>
              <a:headEnd type="none" w="sm" len="sm"/>
              <a:tailEnd type="triangle" w="med" len="med"/>
            </a:ln>
          </p:spPr>
        </p:cxnSp>
        <p:sp>
          <p:nvSpPr>
            <p:cNvPr id="712" name="Google Shape;712;p5"/>
            <p:cNvSpPr/>
            <p:nvPr/>
          </p:nvSpPr>
          <p:spPr>
            <a:xfrm>
              <a:off x="2655684"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3" name="Google Shape;713;p5"/>
            <p:cNvSpPr/>
            <p:nvPr/>
          </p:nvSpPr>
          <p:spPr>
            <a:xfrm>
              <a:off x="3305237"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4" name="Google Shape;714;p5"/>
            <p:cNvSpPr/>
            <p:nvPr/>
          </p:nvSpPr>
          <p:spPr>
            <a:xfrm>
              <a:off x="3942985"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5" name="Google Shape;715;p5"/>
            <p:cNvSpPr/>
            <p:nvPr/>
          </p:nvSpPr>
          <p:spPr>
            <a:xfrm>
              <a:off x="4605334"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6" name="Google Shape;716;p5"/>
            <p:cNvSpPr txBox="1"/>
            <p:nvPr/>
          </p:nvSpPr>
          <p:spPr>
            <a:xfrm>
              <a:off x="2944151" y="2662996"/>
              <a:ext cx="189791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Preparation for End-User Analytics</a:t>
              </a:r>
              <a:endParaRPr sz="1400" b="0" i="0" u="none" strike="noStrike" cap="none">
                <a:solidFill>
                  <a:srgbClr val="000000"/>
                </a:solidFill>
                <a:latin typeface="Arial"/>
                <a:ea typeface="Arial"/>
                <a:cs typeface="Arial"/>
                <a:sym typeface="Arial"/>
              </a:endParaRPr>
            </a:p>
          </p:txBody>
        </p:sp>
      </p:grpSp>
      <p:grpSp>
        <p:nvGrpSpPr>
          <p:cNvPr id="717" name="Google Shape;717;p5"/>
          <p:cNvGrpSpPr/>
          <p:nvPr/>
        </p:nvGrpSpPr>
        <p:grpSpPr>
          <a:xfrm>
            <a:off x="5255812" y="3092139"/>
            <a:ext cx="1557574" cy="1631074"/>
            <a:chOff x="5255812" y="3092139"/>
            <a:chExt cx="1557574" cy="1631074"/>
          </a:xfrm>
        </p:grpSpPr>
        <p:sp>
          <p:nvSpPr>
            <p:cNvPr id="718" name="Google Shape;718;p5"/>
            <p:cNvSpPr/>
            <p:nvPr/>
          </p:nvSpPr>
          <p:spPr>
            <a:xfrm>
              <a:off x="5255812" y="4029848"/>
              <a:ext cx="1557574" cy="69336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9" name="Google Shape;719;p5" descr="MongoDB gets a data lake, new security features and more | TechCrunch"/>
            <p:cNvPicPr preferRelativeResize="0"/>
            <p:nvPr/>
          </p:nvPicPr>
          <p:blipFill rotWithShape="1">
            <a:blip r:embed="rId7">
              <a:alphaModFix/>
            </a:blip>
            <a:srcRect/>
            <a:stretch/>
          </p:blipFill>
          <p:spPr>
            <a:xfrm>
              <a:off x="5325912" y="4033897"/>
              <a:ext cx="802931" cy="215104"/>
            </a:xfrm>
            <a:prstGeom prst="rect">
              <a:avLst/>
            </a:prstGeom>
            <a:noFill/>
            <a:ln>
              <a:noFill/>
            </a:ln>
          </p:spPr>
        </p:pic>
        <p:pic>
          <p:nvPicPr>
            <p:cNvPr id="720" name="Google Shape;720;p5" descr="Redis (company) - Wikipedia"/>
            <p:cNvPicPr preferRelativeResize="0"/>
            <p:nvPr/>
          </p:nvPicPr>
          <p:blipFill rotWithShape="1">
            <a:blip r:embed="rId8">
              <a:alphaModFix/>
            </a:blip>
            <a:srcRect/>
            <a:stretch/>
          </p:blipFill>
          <p:spPr>
            <a:xfrm>
              <a:off x="6137817" y="4043460"/>
              <a:ext cx="613853" cy="205143"/>
            </a:xfrm>
            <a:prstGeom prst="rect">
              <a:avLst/>
            </a:prstGeom>
            <a:noFill/>
            <a:ln>
              <a:noFill/>
            </a:ln>
          </p:spPr>
        </p:pic>
        <p:pic>
          <p:nvPicPr>
            <p:cNvPr id="721" name="Google Shape;721;p5"/>
            <p:cNvPicPr preferRelativeResize="0"/>
            <p:nvPr/>
          </p:nvPicPr>
          <p:blipFill rotWithShape="1">
            <a:blip r:embed="rId9">
              <a:alphaModFix/>
            </a:blip>
            <a:srcRect/>
            <a:stretch/>
          </p:blipFill>
          <p:spPr>
            <a:xfrm>
              <a:off x="5327768" y="4275797"/>
              <a:ext cx="840280" cy="144447"/>
            </a:xfrm>
            <a:prstGeom prst="rect">
              <a:avLst/>
            </a:prstGeom>
            <a:noFill/>
            <a:ln>
              <a:noFill/>
            </a:ln>
          </p:spPr>
        </p:pic>
        <p:pic>
          <p:nvPicPr>
            <p:cNvPr id="722" name="Google Shape;722;p5" descr="Couchbase – Bloor Research"/>
            <p:cNvPicPr preferRelativeResize="0"/>
            <p:nvPr/>
          </p:nvPicPr>
          <p:blipFill rotWithShape="1">
            <a:blip r:embed="rId10">
              <a:alphaModFix/>
            </a:blip>
            <a:srcRect l="9609" t="31721" r="9324" b="33030"/>
            <a:stretch/>
          </p:blipFill>
          <p:spPr>
            <a:xfrm>
              <a:off x="6171762" y="4263551"/>
              <a:ext cx="610609" cy="169125"/>
            </a:xfrm>
            <a:prstGeom prst="rect">
              <a:avLst/>
            </a:prstGeom>
            <a:noFill/>
            <a:ln>
              <a:noFill/>
            </a:ln>
          </p:spPr>
        </p:pic>
        <p:sp>
          <p:nvSpPr>
            <p:cNvPr id="723" name="Google Shape;723;p5"/>
            <p:cNvSpPr/>
            <p:nvPr/>
          </p:nvSpPr>
          <p:spPr>
            <a:xfrm>
              <a:off x="5398583" y="3092139"/>
              <a:ext cx="1286540" cy="593413"/>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Arial"/>
                  <a:ea typeface="Arial"/>
                  <a:cs typeface="Arial"/>
                  <a:sym typeface="Arial"/>
                </a:rPr>
                <a:t>Other Real-Time </a:t>
              </a:r>
              <a:br>
                <a:rPr lang="en-US" sz="1000" b="0" i="0" u="none" strike="noStrike" cap="none">
                  <a:solidFill>
                    <a:srgbClr val="FFFFFF"/>
                  </a:solidFill>
                  <a:latin typeface="Arial"/>
                  <a:ea typeface="Arial"/>
                  <a:cs typeface="Arial"/>
                  <a:sym typeface="Arial"/>
                </a:rPr>
              </a:br>
              <a:r>
                <a:rPr lang="en-US" sz="1000" b="0" i="0" u="none" strike="noStrike" cap="none">
                  <a:solidFill>
                    <a:srgbClr val="FFFFFF"/>
                  </a:solidFill>
                  <a:latin typeface="Arial"/>
                  <a:ea typeface="Arial"/>
                  <a:cs typeface="Arial"/>
                  <a:sym typeface="Arial"/>
                </a:rPr>
                <a:t>Data Platforms</a:t>
              </a:r>
              <a:endParaRPr sz="1000" b="0" i="0" u="none" strike="noStrike" cap="none">
                <a:solidFill>
                  <a:srgbClr val="FFFFFF"/>
                </a:solidFill>
                <a:latin typeface="Arial"/>
                <a:ea typeface="Arial"/>
                <a:cs typeface="Arial"/>
                <a:sym typeface="Arial"/>
              </a:endParaRPr>
            </a:p>
          </p:txBody>
        </p:sp>
        <p:sp>
          <p:nvSpPr>
            <p:cNvPr id="724" name="Google Shape;724;p5"/>
            <p:cNvSpPr/>
            <p:nvPr/>
          </p:nvSpPr>
          <p:spPr>
            <a:xfrm rot="5400000">
              <a:off x="5934851" y="3209507"/>
              <a:ext cx="214004" cy="1286540"/>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725" name="Google Shape;725;p5" descr="AWS Marketplace: Vmware Tanzu GemFire BYOL Reviews"/>
            <p:cNvPicPr preferRelativeResize="0"/>
            <p:nvPr/>
          </p:nvPicPr>
          <p:blipFill rotWithShape="1">
            <a:blip r:embed="rId11">
              <a:alphaModFix/>
            </a:blip>
            <a:srcRect/>
            <a:stretch/>
          </p:blipFill>
          <p:spPr>
            <a:xfrm>
              <a:off x="5744720" y="4445906"/>
              <a:ext cx="638455" cy="226931"/>
            </a:xfrm>
            <a:prstGeom prst="rect">
              <a:avLst/>
            </a:prstGeom>
            <a:noFill/>
            <a:ln>
              <a:noFill/>
            </a:ln>
          </p:spPr>
        </p:pic>
      </p:grpSp>
      <p:grpSp>
        <p:nvGrpSpPr>
          <p:cNvPr id="726" name="Google Shape;726;p5"/>
          <p:cNvGrpSpPr/>
          <p:nvPr/>
        </p:nvGrpSpPr>
        <p:grpSpPr>
          <a:xfrm>
            <a:off x="6685123" y="3043845"/>
            <a:ext cx="1594363" cy="685278"/>
            <a:chOff x="6685123" y="3043845"/>
            <a:chExt cx="1594363" cy="685278"/>
          </a:xfrm>
        </p:grpSpPr>
        <p:cxnSp>
          <p:nvCxnSpPr>
            <p:cNvPr id="728" name="Google Shape;728;p5"/>
            <p:cNvCxnSpPr>
              <a:stCxn id="723" idx="3"/>
            </p:cNvCxnSpPr>
            <p:nvPr/>
          </p:nvCxnSpPr>
          <p:spPr>
            <a:xfrm rot="10800000" flipH="1">
              <a:off x="6685123" y="3386446"/>
              <a:ext cx="893100" cy="2400"/>
            </a:xfrm>
            <a:prstGeom prst="straightConnector1">
              <a:avLst/>
            </a:prstGeom>
            <a:solidFill>
              <a:srgbClr val="E4DDFF"/>
            </a:solidFill>
            <a:ln w="25400" cap="flat" cmpd="sng">
              <a:solidFill>
                <a:schemeClr val="lt1"/>
              </a:solidFill>
              <a:prstDash val="solid"/>
              <a:round/>
              <a:headEnd type="triangle" w="med" len="med"/>
              <a:tailEnd type="triangle" w="med" len="med"/>
            </a:ln>
          </p:spPr>
        </p:cxnSp>
        <p:sp>
          <p:nvSpPr>
            <p:cNvPr id="730" name="Google Shape;730;p5"/>
            <p:cNvSpPr/>
            <p:nvPr/>
          </p:nvSpPr>
          <p:spPr>
            <a:xfrm>
              <a:off x="7594208" y="3043845"/>
              <a:ext cx="685278" cy="685278"/>
            </a:xfrm>
            <a:prstGeom prst="ellipse">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FFFFFF"/>
                  </a:solidFill>
                  <a:latin typeface="Arial"/>
                  <a:ea typeface="Arial"/>
                  <a:cs typeface="Arial"/>
                  <a:sym typeface="Arial"/>
                </a:rPr>
                <a:t>End Users</a:t>
              </a:r>
              <a:endParaRPr/>
            </a:p>
          </p:txBody>
        </p:sp>
        <p:sp>
          <p:nvSpPr>
            <p:cNvPr id="731" name="Google Shape;731;p5"/>
            <p:cNvSpPr txBox="1"/>
            <p:nvPr/>
          </p:nvSpPr>
          <p:spPr>
            <a:xfrm>
              <a:off x="6685123" y="3141046"/>
              <a:ext cx="976184"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a:solidFill>
                    <a:schemeClr val="lt1"/>
                  </a:solidFill>
                  <a:latin typeface="Arial"/>
                  <a:ea typeface="Arial"/>
                  <a:cs typeface="Arial"/>
                  <a:sym typeface="Arial"/>
                </a:rPr>
                <a:t>Data Access,</a:t>
              </a:r>
              <a:endParaRPr/>
            </a:p>
          </p:txBody>
        </p:sp>
        <p:sp>
          <p:nvSpPr>
            <p:cNvPr id="732" name="Google Shape;732;p5"/>
            <p:cNvSpPr txBox="1"/>
            <p:nvPr/>
          </p:nvSpPr>
          <p:spPr>
            <a:xfrm>
              <a:off x="6690658" y="3360661"/>
              <a:ext cx="887600"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a:solidFill>
                    <a:schemeClr val="lt1"/>
                  </a:solidFill>
                  <a:latin typeface="Arial"/>
                  <a:ea typeface="Arial"/>
                  <a:cs typeface="Arial"/>
                  <a:sym typeface="Arial"/>
                </a:rPr>
                <a:t>Analytics</a:t>
              </a:r>
              <a:endParaRPr sz="1050" b="0" i="0" u="none" strike="noStrike" cap="none">
                <a:solidFill>
                  <a:srgbClr val="000000"/>
                </a:solidFill>
                <a:latin typeface="Arial"/>
                <a:ea typeface="Arial"/>
                <a:cs typeface="Arial"/>
                <a:sym typeface="Arial"/>
              </a:endParaRPr>
            </a:p>
          </p:txBody>
        </p:sp>
      </p:grpSp>
      <p:grpSp>
        <p:nvGrpSpPr>
          <p:cNvPr id="736" name="Google Shape;736;p5"/>
          <p:cNvGrpSpPr/>
          <p:nvPr/>
        </p:nvGrpSpPr>
        <p:grpSpPr>
          <a:xfrm>
            <a:off x="3305237" y="1886559"/>
            <a:ext cx="2574241" cy="1160351"/>
            <a:chOff x="3305237" y="1886559"/>
            <a:chExt cx="2574241" cy="1160351"/>
          </a:xfrm>
        </p:grpSpPr>
        <p:cxnSp>
          <p:nvCxnSpPr>
            <p:cNvPr id="737" name="Google Shape;737;p5"/>
            <p:cNvCxnSpPr/>
            <p:nvPr/>
          </p:nvCxnSpPr>
          <p:spPr>
            <a:xfrm>
              <a:off x="3305237" y="1911178"/>
              <a:ext cx="2399173" cy="1129949"/>
            </a:xfrm>
            <a:prstGeom prst="straightConnector1">
              <a:avLst/>
            </a:prstGeom>
            <a:noFill/>
            <a:ln w="25400" cap="flat" cmpd="sng">
              <a:solidFill>
                <a:srgbClr val="8DFFFD"/>
              </a:solidFill>
              <a:prstDash val="dash"/>
              <a:round/>
              <a:headEnd type="none" w="sm" len="sm"/>
              <a:tailEnd type="triangle" w="med" len="med"/>
            </a:ln>
          </p:spPr>
        </p:cxnSp>
        <p:sp>
          <p:nvSpPr>
            <p:cNvPr id="738" name="Google Shape;738;p5"/>
            <p:cNvSpPr txBox="1"/>
            <p:nvPr/>
          </p:nvSpPr>
          <p:spPr>
            <a:xfrm rot="1545654">
              <a:off x="4151052" y="2235922"/>
              <a:ext cx="17132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Even Deliver to Existing Infrastructure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
                                        </p:tgtEl>
                                        <p:attrNameLst>
                                          <p:attrName>style.visibility</p:attrName>
                                        </p:attrNameLst>
                                      </p:cBhvr>
                                      <p:to>
                                        <p:strVal val="visible"/>
                                      </p:to>
                                    </p:set>
                                    <p:animEffect transition="in" filter="fade">
                                      <p:cBhvr>
                                        <p:cTn id="12" dur="500"/>
                                        <p:tgtEl>
                                          <p:spTgt spid="7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
                                        </p:tgtEl>
                                        <p:attrNameLst>
                                          <p:attrName>style.visibility</p:attrName>
                                        </p:attrNameLst>
                                      </p:cBhvr>
                                      <p:to>
                                        <p:strVal val="visible"/>
                                      </p:to>
                                    </p:set>
                                    <p:animEffect transition="in" filter="fade">
                                      <p:cBhvr>
                                        <p:cTn id="17" dur="500"/>
                                        <p:tgtEl>
                                          <p:spTgt spid="7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6"/>
                                        </p:tgtEl>
                                        <p:attrNameLst>
                                          <p:attrName>style.visibility</p:attrName>
                                        </p:attrNameLst>
                                      </p:cBhvr>
                                      <p:to>
                                        <p:strVal val="visible"/>
                                      </p:to>
                                    </p:set>
                                    <p:animEffect transition="in" filter="fade">
                                      <p:cBhvr>
                                        <p:cTn id="22" dur="500"/>
                                        <p:tgtEl>
                                          <p:spTgt spid="7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7"/>
                                        </p:tgtEl>
                                        <p:attrNameLst>
                                          <p:attrName>style.visibility</p:attrName>
                                        </p:attrNameLst>
                                      </p:cBhvr>
                                      <p:to>
                                        <p:strVal val="visible"/>
                                      </p:to>
                                    </p:set>
                                    <p:animEffect transition="in" filter="fade">
                                      <p:cBhvr>
                                        <p:cTn id="27" dur="500"/>
                                        <p:tgtEl>
                                          <p:spTgt spid="6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6"/>
                                        </p:tgtEl>
                                        <p:attrNameLst>
                                          <p:attrName>style.visibility</p:attrName>
                                        </p:attrNameLst>
                                      </p:cBhvr>
                                      <p:to>
                                        <p:strVal val="visible"/>
                                      </p:to>
                                    </p:set>
                                    <p:animEffect transition="in" filter="fade">
                                      <p:cBhvr>
                                        <p:cTn id="32" dur="5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rmAutofit/>
          </a:bodyPr>
          <a:lstStyle/>
          <a:p>
            <a:pPr marL="0" lvl="0" indent="0" algn="l" rtl="0">
              <a:lnSpc>
                <a:spcPct val="90000"/>
              </a:lnSpc>
              <a:spcBef>
                <a:spcPts val="0"/>
              </a:spcBef>
              <a:spcAft>
                <a:spcPts val="0"/>
              </a:spcAft>
              <a:buSzPct val="55555"/>
              <a:buNone/>
            </a:pPr>
            <a:r>
              <a:rPr lang="en-US" dirty="0"/>
              <a:t>Stream processing vs. Data stores</a:t>
            </a:r>
            <a:endParaRPr dirty="0"/>
          </a:p>
        </p:txBody>
      </p:sp>
      <p:sp>
        <p:nvSpPr>
          <p:cNvPr id="1411" name="Google Shape;1411;p9"/>
          <p:cNvSpPr/>
          <p:nvPr/>
        </p:nvSpPr>
        <p:spPr>
          <a:xfrm>
            <a:off x="598773" y="1626064"/>
            <a:ext cx="3566160" cy="2176272"/>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2" name="Google Shape;1412;p9"/>
          <p:cNvSpPr/>
          <p:nvPr/>
        </p:nvSpPr>
        <p:spPr>
          <a:xfrm>
            <a:off x="3492562" y="1786320"/>
            <a:ext cx="2781327" cy="2016016"/>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3" name="Google Shape;1413;p9"/>
          <p:cNvSpPr txBox="1"/>
          <p:nvPr/>
        </p:nvSpPr>
        <p:spPr>
          <a:xfrm>
            <a:off x="1349060" y="1759929"/>
            <a:ext cx="2089739"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Stream Processing Engines</a:t>
            </a:r>
            <a:endParaRPr/>
          </a:p>
        </p:txBody>
      </p:sp>
      <p:sp>
        <p:nvSpPr>
          <p:cNvPr id="1414" name="Google Shape;1414;p9"/>
          <p:cNvSpPr txBox="1"/>
          <p:nvPr/>
        </p:nvSpPr>
        <p:spPr>
          <a:xfrm>
            <a:off x="5138181" y="1512402"/>
            <a:ext cx="20109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Fast Data Stores</a:t>
            </a:r>
            <a:endParaRPr/>
          </a:p>
        </p:txBody>
      </p:sp>
      <p:sp>
        <p:nvSpPr>
          <p:cNvPr id="1415" name="Google Shape;1415;p9"/>
          <p:cNvSpPr txBox="1"/>
          <p:nvPr/>
        </p:nvSpPr>
        <p:spPr>
          <a:xfrm>
            <a:off x="4165222" y="1874348"/>
            <a:ext cx="135115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E0FFBF"/>
                </a:solidFill>
                <a:latin typeface="Arial"/>
                <a:ea typeface="Arial"/>
                <a:cs typeface="Arial"/>
                <a:sym typeface="Arial"/>
              </a:rPr>
              <a:t>In-Memory Stores</a:t>
            </a:r>
            <a:endParaRPr/>
          </a:p>
        </p:txBody>
      </p:sp>
      <p:sp>
        <p:nvSpPr>
          <p:cNvPr id="1416" name="Google Shape;1416;p9"/>
          <p:cNvSpPr txBox="1"/>
          <p:nvPr/>
        </p:nvSpPr>
        <p:spPr>
          <a:xfrm>
            <a:off x="2279522" y="2232465"/>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Kafka Streams</a:t>
            </a:r>
            <a:endParaRPr/>
          </a:p>
        </p:txBody>
      </p:sp>
      <p:sp>
        <p:nvSpPr>
          <p:cNvPr id="1417" name="Google Shape;1417;p9"/>
          <p:cNvSpPr txBox="1"/>
          <p:nvPr/>
        </p:nvSpPr>
        <p:spPr>
          <a:xfrm>
            <a:off x="655077" y="2425242"/>
            <a:ext cx="141168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Spark Streaming</a:t>
            </a:r>
            <a:endParaRPr/>
          </a:p>
        </p:txBody>
      </p:sp>
      <p:sp>
        <p:nvSpPr>
          <p:cNvPr id="1418" name="Google Shape;1418;p9"/>
          <p:cNvSpPr txBox="1"/>
          <p:nvPr/>
        </p:nvSpPr>
        <p:spPr>
          <a:xfrm>
            <a:off x="1158855" y="212056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ksqlDB</a:t>
            </a:r>
            <a:endParaRPr/>
          </a:p>
        </p:txBody>
      </p:sp>
      <p:sp>
        <p:nvSpPr>
          <p:cNvPr id="1419" name="Google Shape;1419;p9"/>
          <p:cNvSpPr txBox="1"/>
          <p:nvPr/>
        </p:nvSpPr>
        <p:spPr>
          <a:xfrm>
            <a:off x="4130487" y="232094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Redis</a:t>
            </a:r>
            <a:endParaRPr/>
          </a:p>
        </p:txBody>
      </p:sp>
      <p:sp>
        <p:nvSpPr>
          <p:cNvPr id="1420" name="Google Shape;1420;p9"/>
          <p:cNvSpPr txBox="1"/>
          <p:nvPr/>
        </p:nvSpPr>
        <p:spPr>
          <a:xfrm>
            <a:off x="4335023" y="315906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SingleStore</a:t>
            </a:r>
            <a:endParaRPr/>
          </a:p>
        </p:txBody>
      </p:sp>
      <p:sp>
        <p:nvSpPr>
          <p:cNvPr id="1421" name="Google Shape;1421;p9"/>
          <p:cNvSpPr txBox="1"/>
          <p:nvPr/>
        </p:nvSpPr>
        <p:spPr>
          <a:xfrm>
            <a:off x="4979069" y="2619804"/>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VoltDB</a:t>
            </a:r>
            <a:endParaRPr/>
          </a:p>
        </p:txBody>
      </p:sp>
      <p:sp>
        <p:nvSpPr>
          <p:cNvPr id="1422" name="Google Shape;1422;p9"/>
          <p:cNvSpPr txBox="1"/>
          <p:nvPr/>
        </p:nvSpPr>
        <p:spPr>
          <a:xfrm>
            <a:off x="6230747" y="233420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Aerospike</a:t>
            </a:r>
            <a:endParaRPr/>
          </a:p>
        </p:txBody>
      </p:sp>
      <p:sp>
        <p:nvSpPr>
          <p:cNvPr id="1423" name="Google Shape;1423;p9"/>
          <p:cNvSpPr txBox="1"/>
          <p:nvPr/>
        </p:nvSpPr>
        <p:spPr>
          <a:xfrm>
            <a:off x="7336424" y="253296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MongoDB</a:t>
            </a:r>
            <a:endParaRPr/>
          </a:p>
        </p:txBody>
      </p:sp>
      <p:sp>
        <p:nvSpPr>
          <p:cNvPr id="1424" name="Google Shape;1424;p9"/>
          <p:cNvSpPr txBox="1"/>
          <p:nvPr/>
        </p:nvSpPr>
        <p:spPr>
          <a:xfrm>
            <a:off x="7316453" y="3011938"/>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Cassandra</a:t>
            </a:r>
            <a:endParaRPr/>
          </a:p>
        </p:txBody>
      </p:sp>
      <p:sp>
        <p:nvSpPr>
          <p:cNvPr id="1425" name="Google Shape;1425;p9"/>
          <p:cNvSpPr txBox="1"/>
          <p:nvPr/>
        </p:nvSpPr>
        <p:spPr>
          <a:xfrm>
            <a:off x="6286455" y="279457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Couchbase</a:t>
            </a:r>
            <a:endParaRPr/>
          </a:p>
        </p:txBody>
      </p:sp>
      <p:sp>
        <p:nvSpPr>
          <p:cNvPr id="1426" name="Google Shape;1426;p9"/>
          <p:cNvSpPr txBox="1"/>
          <p:nvPr/>
        </p:nvSpPr>
        <p:spPr>
          <a:xfrm>
            <a:off x="2292008" y="2948462"/>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Flink</a:t>
            </a:r>
            <a:endParaRPr/>
          </a:p>
        </p:txBody>
      </p:sp>
      <p:sp>
        <p:nvSpPr>
          <p:cNvPr id="1427" name="Google Shape;1427;p9"/>
          <p:cNvSpPr txBox="1"/>
          <p:nvPr/>
        </p:nvSpPr>
        <p:spPr>
          <a:xfrm>
            <a:off x="1429720" y="3051347"/>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Kinesis Streams</a:t>
            </a:r>
            <a:endParaRPr/>
          </a:p>
        </p:txBody>
      </p:sp>
      <p:sp>
        <p:nvSpPr>
          <p:cNvPr id="1428" name="Google Shape;1428;p9"/>
          <p:cNvSpPr/>
          <p:nvPr/>
        </p:nvSpPr>
        <p:spPr>
          <a:xfrm>
            <a:off x="3479996" y="1482811"/>
            <a:ext cx="5327309" cy="2611394"/>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9" name="Google Shape;1429;p9"/>
          <p:cNvSpPr txBox="1"/>
          <p:nvPr/>
        </p:nvSpPr>
        <p:spPr>
          <a:xfrm>
            <a:off x="4021913" y="277690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HANA</a:t>
            </a:r>
            <a:endParaRPr/>
          </a:p>
        </p:txBody>
      </p:sp>
      <p:pic>
        <p:nvPicPr>
          <p:cNvPr id="1430" name="Google Shape;1430;p9"/>
          <p:cNvPicPr preferRelativeResize="0"/>
          <p:nvPr/>
        </p:nvPicPr>
        <p:blipFill rotWithShape="1">
          <a:blip r:embed="rId3">
            <a:alphaModFix/>
          </a:blip>
          <a:srcRect/>
          <a:stretch/>
        </p:blipFill>
        <p:spPr>
          <a:xfrm>
            <a:off x="3538676" y="2479016"/>
            <a:ext cx="589878" cy="3877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1e069556e3_0_274"/>
          <p:cNvSpPr txBox="1">
            <a:spLocks noGrp="1"/>
          </p:cNvSpPr>
          <p:nvPr>
            <p:ph type="title"/>
          </p:nvPr>
        </p:nvSpPr>
        <p:spPr>
          <a:xfrm>
            <a:off x="227621" y="227621"/>
            <a:ext cx="8688900" cy="363000"/>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55553"/>
              <a:buNone/>
            </a:pPr>
            <a:r>
              <a:rPr lang="en-US" dirty="0"/>
              <a:t>Modernize Applications via Real-Time Focus</a:t>
            </a:r>
            <a:endParaRPr dirty="0"/>
          </a:p>
        </p:txBody>
      </p:sp>
      <p:sp>
        <p:nvSpPr>
          <p:cNvPr id="475" name="Google Shape;475;g11e069556e3_0_274"/>
          <p:cNvSpPr/>
          <p:nvPr/>
        </p:nvSpPr>
        <p:spPr>
          <a:xfrm>
            <a:off x="3325976" y="1112248"/>
            <a:ext cx="2513400" cy="3182100"/>
          </a:xfrm>
          <a:prstGeom prst="roundRect">
            <a:avLst>
              <a:gd name="adj" fmla="val 3340"/>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40"/>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Modernized Stack</a:t>
            </a:r>
            <a:endParaRPr sz="1400" b="0" i="0" u="none" strike="noStrike" cap="none">
              <a:solidFill>
                <a:srgbClr val="000000"/>
              </a:solidFill>
              <a:latin typeface="Arial"/>
              <a:ea typeface="Arial"/>
              <a:cs typeface="Arial"/>
              <a:sym typeface="Arial"/>
            </a:endParaRPr>
          </a:p>
        </p:txBody>
      </p:sp>
      <p:sp>
        <p:nvSpPr>
          <p:cNvPr id="476" name="Google Shape;476;g11e069556e3_0_274"/>
          <p:cNvSpPr/>
          <p:nvPr/>
        </p:nvSpPr>
        <p:spPr>
          <a:xfrm rot="-5400000">
            <a:off x="4319488" y="2048413"/>
            <a:ext cx="3122100" cy="774600"/>
          </a:xfrm>
          <a:prstGeom prst="trapezoid">
            <a:avLst>
              <a:gd name="adj" fmla="val 163505"/>
            </a:avLst>
          </a:prstGeom>
          <a:gradFill>
            <a:gsLst>
              <a:gs pos="0">
                <a:srgbClr val="00E1E0">
                  <a:alpha val="48235"/>
                </a:srgbClr>
              </a:gs>
              <a:gs pos="100000">
                <a:srgbClr val="00E1E0">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477" name="Google Shape;477;g11e069556e3_0_274"/>
          <p:cNvSpPr/>
          <p:nvPr/>
        </p:nvSpPr>
        <p:spPr>
          <a:xfrm>
            <a:off x="383995" y="1112248"/>
            <a:ext cx="2513400" cy="3182100"/>
          </a:xfrm>
          <a:prstGeom prst="roundRect">
            <a:avLst>
              <a:gd name="adj" fmla="val 0"/>
            </a:avLst>
          </a:prstGeom>
          <a:noFill/>
          <a:ln w="19050" cap="flat" cmpd="sng">
            <a:solidFill>
              <a:srgbClr val="E5E5E5"/>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Traditional Stack</a:t>
            </a:r>
            <a:endParaRPr sz="1200" b="1" i="0" u="none" strike="noStrike" cap="none">
              <a:solidFill>
                <a:schemeClr val="lt2"/>
              </a:solidFill>
              <a:latin typeface="Arial"/>
              <a:ea typeface="Arial"/>
              <a:cs typeface="Arial"/>
              <a:sym typeface="Arial"/>
            </a:endParaRPr>
          </a:p>
        </p:txBody>
      </p:sp>
      <p:sp>
        <p:nvSpPr>
          <p:cNvPr id="478" name="Google Shape;478;g11e069556e3_0_274"/>
          <p:cNvSpPr/>
          <p:nvPr/>
        </p:nvSpPr>
        <p:spPr>
          <a:xfrm>
            <a:off x="604630" y="1568533"/>
            <a:ext cx="994500" cy="363000"/>
          </a:xfrm>
          <a:prstGeom prst="rect">
            <a:avLst/>
          </a:prstGeom>
          <a:solidFill>
            <a:srgbClr val="7F7F7F">
              <a:alpha val="48240"/>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Legacy Apps</a:t>
            </a:r>
            <a:endParaRPr sz="1000" b="0" i="0" u="none" strike="noStrike" cap="none">
              <a:solidFill>
                <a:schemeClr val="lt2"/>
              </a:solidFill>
              <a:latin typeface="Arial"/>
              <a:ea typeface="Arial"/>
              <a:cs typeface="Arial"/>
              <a:sym typeface="Arial"/>
            </a:endParaRPr>
          </a:p>
        </p:txBody>
      </p:sp>
      <p:sp>
        <p:nvSpPr>
          <p:cNvPr id="479" name="Google Shape;479;g11e069556e3_0_274"/>
          <p:cNvSpPr/>
          <p:nvPr/>
        </p:nvSpPr>
        <p:spPr>
          <a:xfrm>
            <a:off x="1686177" y="1568533"/>
            <a:ext cx="994500" cy="363000"/>
          </a:xfrm>
          <a:prstGeom prst="rect">
            <a:avLst/>
          </a:prstGeom>
          <a:solidFill>
            <a:srgbClr val="7F7F7F">
              <a:alpha val="48240"/>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Legacy Apps</a:t>
            </a:r>
            <a:endParaRPr sz="1000" b="0" i="0" u="none" strike="noStrike" cap="none">
              <a:solidFill>
                <a:schemeClr val="lt2"/>
              </a:solidFill>
              <a:latin typeface="Arial"/>
              <a:ea typeface="Arial"/>
              <a:cs typeface="Arial"/>
              <a:sym typeface="Arial"/>
            </a:endParaRPr>
          </a:p>
        </p:txBody>
      </p:sp>
      <p:sp>
        <p:nvSpPr>
          <p:cNvPr id="480" name="Google Shape;480;g11e069556e3_0_274"/>
          <p:cNvSpPr/>
          <p:nvPr/>
        </p:nvSpPr>
        <p:spPr>
          <a:xfrm>
            <a:off x="613387" y="2012015"/>
            <a:ext cx="2067300" cy="1185300"/>
          </a:xfrm>
          <a:prstGeom prst="rect">
            <a:avLst/>
          </a:prstGeom>
          <a:solidFill>
            <a:srgbClr val="7F7F7F">
              <a:alpha val="48240"/>
            </a:srgbClr>
          </a:solidFill>
          <a:ln>
            <a:noFill/>
          </a:ln>
        </p:spPr>
        <p:txBody>
          <a:bodyPr spcFirstLastPara="1" wrap="square" lIns="64000" tIns="64000" rIns="64000"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Database</a:t>
            </a:r>
            <a:endParaRPr sz="1000" b="0" i="0" u="none" strike="noStrike" cap="none">
              <a:solidFill>
                <a:schemeClr val="lt2"/>
              </a:solidFill>
              <a:latin typeface="Arial"/>
              <a:ea typeface="Arial"/>
              <a:cs typeface="Arial"/>
              <a:sym typeface="Arial"/>
            </a:endParaRPr>
          </a:p>
        </p:txBody>
      </p:sp>
      <p:sp>
        <p:nvSpPr>
          <p:cNvPr id="481" name="Google Shape;481;g11e069556e3_0_274"/>
          <p:cNvSpPr/>
          <p:nvPr/>
        </p:nvSpPr>
        <p:spPr>
          <a:xfrm>
            <a:off x="613387" y="3292416"/>
            <a:ext cx="2067300" cy="817500"/>
          </a:xfrm>
          <a:prstGeom prst="rect">
            <a:avLst/>
          </a:prstGeom>
          <a:solidFill>
            <a:srgbClr val="7F7F7F">
              <a:alpha val="48240"/>
            </a:srgbClr>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Virtualization (Hypervisor)</a:t>
            </a:r>
            <a:endParaRPr sz="1000" b="0" i="0" u="none" strike="noStrike" cap="none">
              <a:solidFill>
                <a:schemeClr val="lt2"/>
              </a:solidFill>
              <a:latin typeface="Arial"/>
              <a:ea typeface="Arial"/>
              <a:cs typeface="Arial"/>
              <a:sym typeface="Arial"/>
            </a:endParaRPr>
          </a:p>
        </p:txBody>
      </p:sp>
      <p:sp>
        <p:nvSpPr>
          <p:cNvPr id="482" name="Google Shape;482;g11e069556e3_0_274"/>
          <p:cNvSpPr/>
          <p:nvPr/>
        </p:nvSpPr>
        <p:spPr>
          <a:xfrm>
            <a:off x="704258" y="3611231"/>
            <a:ext cx="1885500" cy="364200"/>
          </a:xfrm>
          <a:prstGeom prst="rect">
            <a:avLst/>
          </a:prstGeom>
          <a:solidFill>
            <a:schemeClr val="dk1">
              <a:alpha val="48240"/>
            </a:scheme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Operating System</a:t>
            </a:r>
            <a:endParaRPr sz="1000" b="0" i="0" u="none" strike="noStrike" cap="none">
              <a:solidFill>
                <a:schemeClr val="lt2"/>
              </a:solidFill>
              <a:latin typeface="Arial"/>
              <a:ea typeface="Arial"/>
              <a:cs typeface="Arial"/>
              <a:sym typeface="Arial"/>
            </a:endParaRPr>
          </a:p>
        </p:txBody>
      </p:sp>
      <p:sp>
        <p:nvSpPr>
          <p:cNvPr id="483" name="Google Shape;483;g11e069556e3_0_274"/>
          <p:cNvSpPr txBox="1"/>
          <p:nvPr/>
        </p:nvSpPr>
        <p:spPr>
          <a:xfrm>
            <a:off x="4724687" y="3771390"/>
            <a:ext cx="789000" cy="33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Serverless</a:t>
            </a:r>
            <a:endParaRPr sz="1000" b="0" i="0" u="none" strike="noStrike" cap="none">
              <a:solidFill>
                <a:schemeClr val="lt1"/>
              </a:solidFill>
              <a:latin typeface="Arial"/>
              <a:ea typeface="Arial"/>
              <a:cs typeface="Arial"/>
              <a:sym typeface="Arial"/>
            </a:endParaRPr>
          </a:p>
        </p:txBody>
      </p:sp>
      <p:sp>
        <p:nvSpPr>
          <p:cNvPr id="484" name="Google Shape;484;g11e069556e3_0_274"/>
          <p:cNvSpPr/>
          <p:nvPr/>
        </p:nvSpPr>
        <p:spPr>
          <a:xfrm>
            <a:off x="3546612" y="1568533"/>
            <a:ext cx="994500" cy="3630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New Apps</a:t>
            </a:r>
            <a:endParaRPr sz="1000" b="0" i="0" u="none" strike="noStrike" cap="none">
              <a:solidFill>
                <a:schemeClr val="lt1"/>
              </a:solidFill>
              <a:latin typeface="Arial"/>
              <a:ea typeface="Arial"/>
              <a:cs typeface="Arial"/>
              <a:sym typeface="Arial"/>
            </a:endParaRPr>
          </a:p>
        </p:txBody>
      </p:sp>
      <p:sp>
        <p:nvSpPr>
          <p:cNvPr id="485" name="Google Shape;485;g11e069556e3_0_274"/>
          <p:cNvSpPr/>
          <p:nvPr/>
        </p:nvSpPr>
        <p:spPr>
          <a:xfrm>
            <a:off x="4628159" y="1568533"/>
            <a:ext cx="994500" cy="3630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New Apps</a:t>
            </a:r>
            <a:endParaRPr sz="1000" b="0" i="0" u="none" strike="noStrike" cap="none">
              <a:solidFill>
                <a:schemeClr val="lt1"/>
              </a:solidFill>
              <a:latin typeface="Arial"/>
              <a:ea typeface="Arial"/>
              <a:cs typeface="Arial"/>
              <a:sym typeface="Arial"/>
            </a:endParaRPr>
          </a:p>
        </p:txBody>
      </p:sp>
      <p:sp>
        <p:nvSpPr>
          <p:cNvPr id="486" name="Google Shape;486;g11e069556e3_0_274"/>
          <p:cNvSpPr/>
          <p:nvPr/>
        </p:nvSpPr>
        <p:spPr>
          <a:xfrm>
            <a:off x="3555368" y="2934069"/>
            <a:ext cx="2067300" cy="259200"/>
          </a:xfrm>
          <a:prstGeom prst="rect">
            <a:avLst/>
          </a:prstGeom>
          <a:solidFill>
            <a:srgbClr val="3F3F3F"/>
          </a:solidFill>
          <a:ln>
            <a:noFill/>
          </a:ln>
        </p:spPr>
        <p:txBody>
          <a:bodyPr spcFirstLastPara="1" wrap="square" lIns="64000" tIns="64000" rIns="64000"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Database</a:t>
            </a:r>
            <a:endParaRPr sz="1000" b="0" i="0" u="none" strike="noStrike" cap="none">
              <a:solidFill>
                <a:schemeClr val="lt1"/>
              </a:solidFill>
              <a:latin typeface="Arial"/>
              <a:ea typeface="Arial"/>
              <a:cs typeface="Arial"/>
              <a:sym typeface="Arial"/>
            </a:endParaRPr>
          </a:p>
        </p:txBody>
      </p:sp>
      <p:sp>
        <p:nvSpPr>
          <p:cNvPr id="487" name="Google Shape;487;g11e069556e3_0_274"/>
          <p:cNvSpPr/>
          <p:nvPr/>
        </p:nvSpPr>
        <p:spPr>
          <a:xfrm>
            <a:off x="3555368" y="2012014"/>
            <a:ext cx="2067339" cy="847290"/>
          </a:xfrm>
          <a:custGeom>
            <a:avLst/>
            <a:gdLst/>
            <a:ahLst/>
            <a:cxnLst/>
            <a:rect l="l" t="t" r="r" b="b"/>
            <a:pathLst>
              <a:path w="2067339" h="847290" extrusionOk="0">
                <a:moveTo>
                  <a:pt x="45965" y="0"/>
                </a:moveTo>
                <a:lnTo>
                  <a:pt x="2021374" y="0"/>
                </a:lnTo>
                <a:cubicBezTo>
                  <a:pt x="2046760" y="0"/>
                  <a:pt x="2067339" y="20579"/>
                  <a:pt x="2067339" y="45965"/>
                </a:cubicBezTo>
                <a:lnTo>
                  <a:pt x="2067339" y="199337"/>
                </a:lnTo>
                <a:lnTo>
                  <a:pt x="2067339" y="801325"/>
                </a:lnTo>
                <a:lnTo>
                  <a:pt x="2067339" y="846510"/>
                </a:lnTo>
                <a:lnTo>
                  <a:pt x="2025238" y="846510"/>
                </a:lnTo>
                <a:lnTo>
                  <a:pt x="2021374" y="847290"/>
                </a:lnTo>
                <a:lnTo>
                  <a:pt x="45965" y="847290"/>
                </a:lnTo>
                <a:cubicBezTo>
                  <a:pt x="20579" y="847290"/>
                  <a:pt x="0" y="826711"/>
                  <a:pt x="0" y="801325"/>
                </a:cubicBezTo>
                <a:lnTo>
                  <a:pt x="0" y="45965"/>
                </a:lnTo>
                <a:cubicBezTo>
                  <a:pt x="0" y="20579"/>
                  <a:pt x="20579" y="0"/>
                  <a:pt x="45965" y="0"/>
                </a:cubicBezTo>
                <a:close/>
              </a:path>
            </a:pathLst>
          </a:cu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The Hazelcast Platform</a:t>
            </a:r>
            <a:endParaRPr sz="1000" b="0" i="0" u="none" strike="noStrike" cap="none">
              <a:solidFill>
                <a:schemeClr val="dk1"/>
              </a:solidFill>
              <a:latin typeface="Arial"/>
              <a:ea typeface="Arial"/>
              <a:cs typeface="Arial"/>
              <a:sym typeface="Arial"/>
            </a:endParaRPr>
          </a:p>
        </p:txBody>
      </p:sp>
      <p:sp>
        <p:nvSpPr>
          <p:cNvPr id="488" name="Google Shape;488;g11e069556e3_0_274"/>
          <p:cNvSpPr/>
          <p:nvPr/>
        </p:nvSpPr>
        <p:spPr>
          <a:xfrm>
            <a:off x="3555369" y="3292416"/>
            <a:ext cx="985800" cy="817500"/>
          </a:xfrm>
          <a:prstGeom prst="rect">
            <a:avLst/>
          </a:prstGeom>
          <a:solidFill>
            <a:srgbClr val="3F3F3F"/>
          </a:solidFill>
          <a:ln>
            <a:noFill/>
          </a:ln>
        </p:spPr>
        <p:txBody>
          <a:bodyPr spcFirstLastPara="1" wrap="square" lIns="68575" tIns="68575" rIns="68575" bIns="68575"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Operating System</a:t>
            </a:r>
            <a:endParaRPr sz="1000" b="0" i="0" u="none" strike="noStrike" cap="none">
              <a:solidFill>
                <a:schemeClr val="lt1"/>
              </a:solidFill>
              <a:latin typeface="Arial"/>
              <a:ea typeface="Arial"/>
              <a:cs typeface="Arial"/>
              <a:sym typeface="Arial"/>
            </a:endParaRPr>
          </a:p>
        </p:txBody>
      </p:sp>
      <p:sp>
        <p:nvSpPr>
          <p:cNvPr id="489" name="Google Shape;489;g11e069556e3_0_274"/>
          <p:cNvSpPr/>
          <p:nvPr/>
        </p:nvSpPr>
        <p:spPr>
          <a:xfrm>
            <a:off x="3626441" y="3338788"/>
            <a:ext cx="834900" cy="3642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Containers</a:t>
            </a:r>
            <a:endParaRPr sz="1000" b="0" i="0" u="none" strike="noStrike" cap="none">
              <a:solidFill>
                <a:schemeClr val="lt1"/>
              </a:solidFill>
              <a:latin typeface="Arial"/>
              <a:ea typeface="Arial"/>
              <a:cs typeface="Arial"/>
              <a:sym typeface="Arial"/>
            </a:endParaRPr>
          </a:p>
        </p:txBody>
      </p:sp>
      <p:sp>
        <p:nvSpPr>
          <p:cNvPr id="490" name="Google Shape;490;g11e069556e3_0_274"/>
          <p:cNvSpPr txBox="1"/>
          <p:nvPr/>
        </p:nvSpPr>
        <p:spPr>
          <a:xfrm>
            <a:off x="6267958" y="1204722"/>
            <a:ext cx="801900" cy="2772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BENEFITS</a:t>
            </a:r>
            <a:endParaRPr sz="1400" b="0" i="0" u="none" strike="noStrike" cap="none">
              <a:solidFill>
                <a:srgbClr val="000000"/>
              </a:solidFill>
              <a:latin typeface="Arial"/>
              <a:ea typeface="Arial"/>
              <a:cs typeface="Arial"/>
              <a:sym typeface="Arial"/>
            </a:endParaRPr>
          </a:p>
        </p:txBody>
      </p:sp>
      <p:sp>
        <p:nvSpPr>
          <p:cNvPr id="491" name="Google Shape;491;g11e069556e3_0_274"/>
          <p:cNvSpPr txBox="1"/>
          <p:nvPr/>
        </p:nvSpPr>
        <p:spPr>
          <a:xfrm>
            <a:off x="6720395" y="1561206"/>
            <a:ext cx="1236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High-Throughput,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Low-Latency</a:t>
            </a:r>
            <a:endParaRPr sz="1400" b="0" i="0" u="none" strike="noStrike" cap="none">
              <a:solidFill>
                <a:srgbClr val="000000"/>
              </a:solidFill>
              <a:latin typeface="Arial"/>
              <a:ea typeface="Arial"/>
              <a:cs typeface="Arial"/>
              <a:sym typeface="Arial"/>
            </a:endParaRPr>
          </a:p>
        </p:txBody>
      </p:sp>
      <p:sp>
        <p:nvSpPr>
          <p:cNvPr id="492" name="Google Shape;492;g11e069556e3_0_274"/>
          <p:cNvSpPr txBox="1"/>
          <p:nvPr/>
        </p:nvSpPr>
        <p:spPr>
          <a:xfrm>
            <a:off x="6720396" y="2119225"/>
            <a:ext cx="1601700" cy="57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Integrated Batch and</a:t>
            </a:r>
            <a:br>
              <a:rPr lang="en-US" sz="1050" b="0" i="0" u="none" strike="noStrike" cap="none">
                <a:solidFill>
                  <a:schemeClr val="lt2"/>
                </a:solidFill>
                <a:latin typeface="Arial"/>
                <a:ea typeface="Arial"/>
                <a:cs typeface="Arial"/>
                <a:sym typeface="Arial"/>
              </a:rPr>
            </a:br>
            <a:r>
              <a:rPr lang="en-US" sz="1050" b="0" i="0" u="none" strike="noStrike" cap="none">
                <a:solidFill>
                  <a:schemeClr val="lt2"/>
                </a:solidFill>
                <a:latin typeface="Arial"/>
                <a:ea typeface="Arial"/>
                <a:cs typeface="Arial"/>
                <a:sym typeface="Arial"/>
              </a:rPr>
              <a:t>Stream Processing with</a:t>
            </a:r>
            <a:br>
              <a:rPr lang="en-US" sz="1050" b="0" i="0" u="none" strike="noStrike" cap="none">
                <a:solidFill>
                  <a:schemeClr val="lt2"/>
                </a:solidFill>
                <a:latin typeface="Arial"/>
                <a:ea typeface="Arial"/>
                <a:cs typeface="Arial"/>
                <a:sym typeface="Arial"/>
              </a:rPr>
            </a:br>
            <a:r>
              <a:rPr lang="en-US" sz="1050" b="0" i="0" u="none" strike="noStrike" cap="none">
                <a:solidFill>
                  <a:schemeClr val="lt2"/>
                </a:solidFill>
                <a:latin typeface="Arial"/>
                <a:ea typeface="Arial"/>
                <a:cs typeface="Arial"/>
                <a:sym typeface="Arial"/>
              </a:rPr>
              <a:t>In-Memory Storage</a:t>
            </a:r>
            <a:endParaRPr sz="1400" b="0" i="0" u="none" strike="noStrike" cap="none">
              <a:solidFill>
                <a:srgbClr val="000000"/>
              </a:solidFill>
              <a:latin typeface="Arial"/>
              <a:ea typeface="Arial"/>
              <a:cs typeface="Arial"/>
              <a:sym typeface="Arial"/>
            </a:endParaRPr>
          </a:p>
        </p:txBody>
      </p:sp>
      <p:sp>
        <p:nvSpPr>
          <p:cNvPr id="493" name="Google Shape;493;g11e069556e3_0_274"/>
          <p:cNvSpPr txBox="1"/>
          <p:nvPr/>
        </p:nvSpPr>
        <p:spPr>
          <a:xfrm>
            <a:off x="6720395" y="2864949"/>
            <a:ext cx="1596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Simplified Deployments</a:t>
            </a:r>
            <a:endParaRPr sz="1400" b="0" i="0" u="none" strike="noStrike" cap="none">
              <a:solidFill>
                <a:srgbClr val="000000"/>
              </a:solidFill>
              <a:latin typeface="Arial"/>
              <a:ea typeface="Arial"/>
              <a:cs typeface="Arial"/>
              <a:sym typeface="Arial"/>
            </a:endParaRPr>
          </a:p>
        </p:txBody>
      </p:sp>
      <p:sp>
        <p:nvSpPr>
          <p:cNvPr id="494" name="Google Shape;494;g11e069556e3_0_274"/>
          <p:cNvSpPr txBox="1"/>
          <p:nvPr/>
        </p:nvSpPr>
        <p:spPr>
          <a:xfrm>
            <a:off x="6720395" y="3441997"/>
            <a:ext cx="17253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Cloud-Native, Multi-Cloud</a:t>
            </a:r>
            <a:endParaRPr sz="1400" b="0" i="0" u="none" strike="noStrike" cap="none">
              <a:solidFill>
                <a:srgbClr val="000000"/>
              </a:solidFill>
              <a:latin typeface="Arial"/>
              <a:ea typeface="Arial"/>
              <a:cs typeface="Arial"/>
              <a:sym typeface="Arial"/>
            </a:endParaRPr>
          </a:p>
        </p:txBody>
      </p:sp>
      <p:pic>
        <p:nvPicPr>
          <p:cNvPr id="495" name="Google Shape;495;g11e069556e3_0_274"/>
          <p:cNvPicPr preferRelativeResize="0"/>
          <p:nvPr/>
        </p:nvPicPr>
        <p:blipFill rotWithShape="1">
          <a:blip r:embed="rId3">
            <a:alphaModFix/>
          </a:blip>
          <a:srcRect/>
          <a:stretch/>
        </p:blipFill>
        <p:spPr>
          <a:xfrm>
            <a:off x="6332130" y="1584462"/>
            <a:ext cx="381184" cy="339347"/>
          </a:xfrm>
          <a:prstGeom prst="rect">
            <a:avLst/>
          </a:prstGeom>
          <a:noFill/>
          <a:ln>
            <a:noFill/>
          </a:ln>
        </p:spPr>
      </p:pic>
      <p:pic>
        <p:nvPicPr>
          <p:cNvPr id="496" name="Google Shape;496;g11e069556e3_0_274"/>
          <p:cNvPicPr preferRelativeResize="0"/>
          <p:nvPr/>
        </p:nvPicPr>
        <p:blipFill rotWithShape="1">
          <a:blip r:embed="rId4">
            <a:alphaModFix/>
          </a:blip>
          <a:srcRect/>
          <a:stretch/>
        </p:blipFill>
        <p:spPr>
          <a:xfrm>
            <a:off x="6353048" y="2160736"/>
            <a:ext cx="339347" cy="362590"/>
          </a:xfrm>
          <a:prstGeom prst="rect">
            <a:avLst/>
          </a:prstGeom>
          <a:noFill/>
          <a:ln>
            <a:noFill/>
          </a:ln>
        </p:spPr>
      </p:pic>
      <p:pic>
        <p:nvPicPr>
          <p:cNvPr id="497" name="Google Shape;497;g11e069556e3_0_274"/>
          <p:cNvPicPr preferRelativeResize="0"/>
          <p:nvPr/>
        </p:nvPicPr>
        <p:blipFill rotWithShape="1">
          <a:blip r:embed="rId5">
            <a:alphaModFix/>
          </a:blip>
          <a:srcRect/>
          <a:stretch/>
        </p:blipFill>
        <p:spPr>
          <a:xfrm>
            <a:off x="6394885" y="2820928"/>
            <a:ext cx="255672" cy="339345"/>
          </a:xfrm>
          <a:prstGeom prst="rect">
            <a:avLst/>
          </a:prstGeom>
          <a:noFill/>
          <a:ln>
            <a:noFill/>
          </a:ln>
        </p:spPr>
      </p:pic>
      <p:pic>
        <p:nvPicPr>
          <p:cNvPr id="498" name="Google Shape;498;g11e069556e3_0_274"/>
          <p:cNvPicPr preferRelativeResize="0"/>
          <p:nvPr/>
        </p:nvPicPr>
        <p:blipFill rotWithShape="1">
          <a:blip r:embed="rId6">
            <a:alphaModFix/>
          </a:blip>
          <a:srcRect/>
          <a:stretch/>
        </p:blipFill>
        <p:spPr>
          <a:xfrm>
            <a:off x="6332130" y="3412348"/>
            <a:ext cx="381184" cy="283564"/>
          </a:xfrm>
          <a:prstGeom prst="rect">
            <a:avLst/>
          </a:prstGeom>
          <a:noFill/>
          <a:ln>
            <a:noFill/>
          </a:ln>
        </p:spPr>
      </p:pic>
      <p:pic>
        <p:nvPicPr>
          <p:cNvPr id="499" name="Google Shape;499;g11e069556e3_0_274"/>
          <p:cNvPicPr preferRelativeResize="0"/>
          <p:nvPr/>
        </p:nvPicPr>
        <p:blipFill rotWithShape="1">
          <a:blip r:embed="rId7">
            <a:alphaModFix/>
          </a:blip>
          <a:srcRect/>
          <a:stretch/>
        </p:blipFill>
        <p:spPr>
          <a:xfrm>
            <a:off x="4819193" y="3347681"/>
            <a:ext cx="585796" cy="396109"/>
          </a:xfrm>
          <a:prstGeom prst="rect">
            <a:avLst/>
          </a:prstGeom>
          <a:noFill/>
          <a:ln>
            <a:noFill/>
          </a:ln>
        </p:spPr>
      </p:pic>
      <p:pic>
        <p:nvPicPr>
          <p:cNvPr id="500" name="Google Shape;500;g11e069556e3_0_274" descr="Shape&#10;&#10;Description automatically generated with medium confidence"/>
          <p:cNvPicPr preferRelativeResize="0"/>
          <p:nvPr/>
        </p:nvPicPr>
        <p:blipFill rotWithShape="1">
          <a:blip r:embed="rId8">
            <a:alphaModFix/>
          </a:blip>
          <a:srcRect/>
          <a:stretch/>
        </p:blipFill>
        <p:spPr>
          <a:xfrm>
            <a:off x="3998196" y="2160128"/>
            <a:ext cx="1147606" cy="235907"/>
          </a:xfrm>
          <a:prstGeom prst="rect">
            <a:avLst/>
          </a:prstGeom>
          <a:noFill/>
          <a:ln>
            <a:noFill/>
          </a:ln>
        </p:spPr>
      </p:pic>
    </p:spTree>
  </p:cSld>
  <p:clrMapOvr>
    <a:masterClrMapping/>
  </p:clrMapOvr>
</p:sld>
</file>

<file path=ppt/theme/theme1.xml><?xml version="1.0" encoding="utf-8"?>
<a:theme xmlns:a="http://schemas.openxmlformats.org/drawingml/2006/main" name="Hazelcast Dark">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5" id="{4583CA8A-121D-404C-8851-BFDDE15AA771}" vid="{D29EA21B-3EC1-1143-A988-CC529BA29B5D}"/>
    </a:ext>
  </a:extLst>
</a:theme>
</file>

<file path=ppt/theme/theme2.xml><?xml version="1.0" encoding="utf-8"?>
<a:theme xmlns:a="http://schemas.openxmlformats.org/drawingml/2006/main" name="Hazelcast Light">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5" id="{4583CA8A-121D-404C-8851-BFDDE15AA771}" vid="{9172A730-118D-8B40-ABB3-DA3C1933A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Hazelcast Dark</Template>
  <TotalTime>5267</TotalTime>
  <Words>2209</Words>
  <Application>Microsoft Macintosh PowerPoint</Application>
  <PresentationFormat>On-screen Show (16:9)</PresentationFormat>
  <Paragraphs>502</Paragraphs>
  <Slides>29</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Arimo</vt:lpstr>
      <vt:lpstr>Calibri</vt:lpstr>
      <vt:lpstr>Hazelcast Dark</vt:lpstr>
      <vt:lpstr>Hazelcast Light</vt:lpstr>
      <vt:lpstr>Real-time Stream Processing in Spring Made Easy</vt:lpstr>
      <vt:lpstr>Scan QR Code to Win $100 Gift Voucher </vt:lpstr>
      <vt:lpstr>About me</vt:lpstr>
      <vt:lpstr>What is real-time?</vt:lpstr>
      <vt:lpstr>Real-time is everywhere!</vt:lpstr>
      <vt:lpstr>Fast vs Slow Data</vt:lpstr>
      <vt:lpstr>Real-Time Data vs Waiting time</vt:lpstr>
      <vt:lpstr>Stream processing vs. Data stores</vt:lpstr>
      <vt:lpstr>Modernize Applications via Real-Time Focus</vt:lpstr>
      <vt:lpstr>PowerPoint Presentation</vt:lpstr>
      <vt:lpstr>Traditional Stream Processing Architecture</vt:lpstr>
      <vt:lpstr>Modern Stream Processing Architecture</vt:lpstr>
      <vt:lpstr>Deployment Architecture vs Traditional</vt:lpstr>
      <vt:lpstr>Comparing Solutions</vt:lpstr>
      <vt:lpstr>Advantages </vt:lpstr>
      <vt:lpstr>Gigascale Real-time Data Processing</vt:lpstr>
      <vt:lpstr>Real-Time Streaming Analytics</vt:lpstr>
      <vt:lpstr>Stream Processing  Deployment Choices</vt:lpstr>
      <vt:lpstr>Best Practices</vt:lpstr>
      <vt:lpstr>Enemies of Stream Processing</vt:lpstr>
      <vt:lpstr>What can Spring do?  </vt:lpstr>
      <vt:lpstr>Microservice resilience with Spring Cloud</vt:lpstr>
      <vt:lpstr>Spring Quick start</vt:lpstr>
      <vt:lpstr>Add your code: http://localhost:8080/hello</vt:lpstr>
      <vt:lpstr>Demos</vt:lpstr>
      <vt:lpstr>Give It a Try or Learn More</vt:lpstr>
      <vt:lpstr>Join the Hazelcast Developer Community</vt:lpstr>
      <vt:lpstr>Scan QR Code to Win $100 Gift Voucher </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Hazelcast Architecture</dc:title>
  <dc:creator>Dale Kim</dc:creator>
  <cp:lastModifiedBy>Fawaz Ghali</cp:lastModifiedBy>
  <cp:revision>63</cp:revision>
  <dcterms:created xsi:type="dcterms:W3CDTF">2021-07-16T18:52:38Z</dcterms:created>
  <dcterms:modified xsi:type="dcterms:W3CDTF">2022-08-25T16:36:37Z</dcterms:modified>
</cp:coreProperties>
</file>